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5" r:id="rId5"/>
    <p:sldId id="261" r:id="rId6"/>
    <p:sldId id="270" r:id="rId7"/>
    <p:sldId id="271" r:id="rId8"/>
    <p:sldId id="272" r:id="rId9"/>
    <p:sldId id="266" r:id="rId10"/>
    <p:sldId id="262" r:id="rId11"/>
    <p:sldId id="273" r:id="rId12"/>
    <p:sldId id="274" r:id="rId13"/>
    <p:sldId id="275" r:id="rId14"/>
    <p:sldId id="267" r:id="rId15"/>
    <p:sldId id="263" r:id="rId16"/>
    <p:sldId id="276" r:id="rId17"/>
    <p:sldId id="277" r:id="rId18"/>
    <p:sldId id="268" r:id="rId19"/>
    <p:sldId id="264" r:id="rId20"/>
    <p:sldId id="278" r:id="rId21"/>
    <p:sldId id="279" r:id="rId22"/>
    <p:sldId id="280" r:id="rId23"/>
    <p:sldId id="269" r:id="rId24"/>
    <p:sldId id="282" r:id="rId25"/>
    <p:sldId id="283" r:id="rId26"/>
    <p:sldId id="284" r:id="rId27"/>
    <p:sldId id="281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97B1"/>
    <a:srgbClr val="64787F"/>
    <a:srgbClr val="E68939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>
        <p:scale>
          <a:sx n="66" d="100"/>
          <a:sy n="66" d="100"/>
        </p:scale>
        <p:origin x="888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3C372-123D-45B8-ADDB-FBE339991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072CC1-3A90-4390-A1FF-23069EAB5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B95A2E-82DD-4675-92FE-855BEBA51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21.11.2019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F2C6F0-82BE-47C8-812E-D6C5B41F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442932-6BF8-416D-9C32-F42D9F9D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2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804E2-56C4-45B7-97D9-536C9AB4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511B46-AE7A-48DE-98B6-D3DE1197D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070E1-3367-41F3-9477-529ACDCA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21.11.2019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81DC61-9103-4EDC-BDEB-26507896E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7AE6F0-910F-4924-806C-A211C7B8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061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6FB7680-EA04-4E5D-853D-765F563EA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EB3B7E2-DED9-496A-930A-9CC1B366B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01C8FB-BA6D-43D4-85AD-CA5549D9D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21.11.2019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8C5032-A579-4A23-9B62-300F94F0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25E710-DE45-47D8-BB92-184105D86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10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704C1-F436-4F71-AD82-AA33CC9C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03E4A6-658D-45C2-BA14-E447F4C13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816758-0EC9-4E3D-8BEF-CD4DF06A2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21.11.2019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F4B251-FB67-4CEA-B048-4D8CB7A28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54A0FF-C464-4EC4-B966-4D8A50A0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D0702EB-7107-4DA2-991D-B96101AF5456}"/>
              </a:ext>
            </a:extLst>
          </p:cNvPr>
          <p:cNvSpPr/>
          <p:nvPr userDrawn="1"/>
        </p:nvSpPr>
        <p:spPr>
          <a:xfrm>
            <a:off x="0" y="5629619"/>
            <a:ext cx="12192000" cy="12283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57">
            <a:extLst>
              <a:ext uri="{FF2B5EF4-FFF2-40B4-BE49-F238E27FC236}">
                <a16:creationId xmlns:a16="http://schemas.microsoft.com/office/drawing/2014/main" id="{74584C12-E7AE-4BE8-8A5C-10E32325724B}"/>
              </a:ext>
            </a:extLst>
          </p:cNvPr>
          <p:cNvSpPr txBox="1">
            <a:spLocks/>
          </p:cNvSpPr>
          <p:nvPr userDrawn="1"/>
        </p:nvSpPr>
        <p:spPr>
          <a:xfrm>
            <a:off x="10459147" y="5847527"/>
            <a:ext cx="1646106" cy="86264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0" kern="1200" dirty="0">
                <a:solidFill>
                  <a:srgbClr val="64787F"/>
                </a:solidFill>
                <a:latin typeface="+mj-lt"/>
                <a:ea typeface="+mn-ea"/>
                <a:cs typeface="+mn-cs"/>
              </a:rPr>
              <a:t>Patrick Michl</a:t>
            </a:r>
            <a:br>
              <a:rPr lang="de-DE" sz="1600" b="0" dirty="0">
                <a:solidFill>
                  <a:schemeClr val="accent3"/>
                </a:solidFill>
                <a:latin typeface="+mj-lt"/>
              </a:rPr>
            </a:br>
            <a:r>
              <a:rPr lang="de-DE" sz="1400" kern="1200" dirty="0">
                <a:solidFill>
                  <a:schemeClr val="accent3"/>
                </a:solidFill>
                <a:latin typeface="+mj-lt"/>
                <a:ea typeface="+mn-ea"/>
                <a:cs typeface="+mn-cs"/>
              </a:rPr>
              <a:t>www.frootlab.org</a:t>
            </a:r>
            <a:endParaRPr lang="de-DE" sz="1400" kern="1200" dirty="0">
              <a:solidFill>
                <a:schemeClr val="bg1">
                  <a:lumMod val="65000"/>
                </a:schemeClr>
              </a:solidFill>
              <a:latin typeface="+mj-lt"/>
              <a:ea typeface="+mn-ea"/>
              <a:cs typeface="+mn-cs"/>
            </a:endParaRPr>
          </a:p>
          <a:p>
            <a:r>
              <a:rPr lang="de-DE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Slide </a:t>
            </a:r>
            <a:fld id="{7E5BB5DE-9AC2-4F00-8A0F-6C4188F82B10}" type="slidenum">
              <a:rPr lang="de-DE" sz="140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‹Nr.›</a:t>
            </a:fld>
            <a:endParaRPr lang="de-DE" sz="1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428A7440-4EE3-453D-9144-111262254EBF}"/>
              </a:ext>
            </a:extLst>
          </p:cNvPr>
          <p:cNvSpPr txBox="1">
            <a:spLocks/>
          </p:cNvSpPr>
          <p:nvPr userDrawn="1"/>
        </p:nvSpPr>
        <p:spPr>
          <a:xfrm>
            <a:off x="8001470" y="5847527"/>
            <a:ext cx="2282504" cy="86264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800" b="0" kern="1200" dirty="0" err="1">
                <a:solidFill>
                  <a:srgbClr val="4397B1"/>
                </a:solidFill>
                <a:latin typeface="+mj-lt"/>
                <a:ea typeface="+mn-ea"/>
                <a:cs typeface="+mn-cs"/>
              </a:rPr>
              <a:t>Py</a:t>
            </a:r>
            <a:r>
              <a:rPr lang="de-DE" sz="1800" b="0" kern="1200" dirty="0" err="1">
                <a:solidFill>
                  <a:srgbClr val="E68939"/>
                </a:solidFill>
                <a:latin typeface="+mj-lt"/>
                <a:ea typeface="+mn-ea"/>
                <a:cs typeface="+mn-cs"/>
              </a:rPr>
              <a:t>Data</a:t>
            </a:r>
            <a:r>
              <a:rPr lang="de-DE" sz="1800" b="0" kern="1200" dirty="0">
                <a:solidFill>
                  <a:schemeClr val="accent3"/>
                </a:solidFill>
                <a:latin typeface="+mj-lt"/>
                <a:ea typeface="+mn-ea"/>
                <a:cs typeface="+mn-cs"/>
              </a:rPr>
              <a:t> </a:t>
            </a:r>
            <a:r>
              <a:rPr lang="de-DE" sz="1800" b="0" kern="1200" dirty="0">
                <a:solidFill>
                  <a:srgbClr val="64787F"/>
                </a:solidFill>
                <a:latin typeface="+mj-lt"/>
                <a:ea typeface="+mn-ea"/>
                <a:cs typeface="+mn-cs"/>
              </a:rPr>
              <a:t>Heidelberg #4</a:t>
            </a:r>
            <a:br>
              <a:rPr lang="de-DE" sz="1800" dirty="0">
                <a:solidFill>
                  <a:schemeClr val="accent3"/>
                </a:solidFill>
                <a:latin typeface="+mj-lt"/>
              </a:rPr>
            </a:br>
            <a:r>
              <a:rPr lang="de-DE" sz="1400" kern="1200" dirty="0">
                <a:solidFill>
                  <a:schemeClr val="accent3"/>
                </a:solidFill>
                <a:latin typeface="+mj-lt"/>
                <a:ea typeface="+mn-ea"/>
                <a:cs typeface="+mn-cs"/>
              </a:rPr>
              <a:t>2019-11-21</a:t>
            </a:r>
          </a:p>
          <a:p>
            <a:pPr algn="r"/>
            <a:r>
              <a:rPr lang="de-DE" sz="1400" i="1" dirty="0">
                <a:solidFill>
                  <a:schemeClr val="accent3"/>
                </a:solidFill>
                <a:latin typeface="+mj-lt"/>
              </a:rPr>
              <a:t>Attention </a:t>
            </a:r>
            <a:r>
              <a:rPr lang="de-DE" sz="1400" i="1" dirty="0" err="1">
                <a:solidFill>
                  <a:schemeClr val="accent3"/>
                </a:solidFill>
                <a:latin typeface="+mj-lt"/>
              </a:rPr>
              <a:t>Please</a:t>
            </a:r>
            <a:r>
              <a:rPr lang="de-DE" sz="1400" i="1" dirty="0">
                <a:solidFill>
                  <a:schemeClr val="accent3"/>
                </a:solidFill>
                <a:latin typeface="+mj-lt"/>
              </a:rPr>
              <a:t>!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C71C81E-5838-4CE2-A293-AF74114FD43F}"/>
              </a:ext>
            </a:extLst>
          </p:cNvPr>
          <p:cNvCxnSpPr>
            <a:cxnSpLocks/>
          </p:cNvCxnSpPr>
          <p:nvPr userDrawn="1"/>
        </p:nvCxnSpPr>
        <p:spPr>
          <a:xfrm>
            <a:off x="10406678" y="5817529"/>
            <a:ext cx="0" cy="915862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483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60CAF3-7C1B-450E-B700-258F3E6E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DCA3FB-CF0F-440F-B1A1-21880895A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3E3F02-A47E-4B45-9752-29B3ABEB0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21.11.2019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670933-984C-4354-8354-7499CDF7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04D1F1-E7EF-4EF6-9AAD-C65CD8291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00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72C2AA-57A5-4F9C-A416-769BB2C3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D3ED35-DAAC-4AD9-9982-2F609F4F3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CBDDDE-5F3A-4F41-9B86-0CC9F2B33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F1FF0A-A5EF-4E0D-9416-4450A0655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21.11.2019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5AE2EA-92B1-43E0-9D99-B73385D37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3EBFD2-9A13-4317-8A0F-FAD47FDCF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34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0B52E-C04E-49F4-BEAB-848D1A9E2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6A98F6-1B11-4987-A75F-FC28722D1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02FC96-D328-4122-B8D4-5A408EFEB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E8B601-6CB9-4B76-B1DD-8E8B99BD3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E4B829-329B-4E73-BAE4-F499409A0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E5267B5-7F1B-4414-A57B-D515F0246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21.11.2019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812DCCA-B263-497E-A699-8D96D4BDB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881365C-ABB0-4FAC-983E-96B5FB475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34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83586-BF12-4D13-BFD0-B37755AE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28C8BD-831D-4EEE-A272-3A2287C2F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21.11.2019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3FE8CF-AD4D-44E7-9474-7347137B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67C9A1-DC18-465B-8968-CFCF82FE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459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F41BC4-B37B-44E5-9ED0-4AA24E82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21.11.2019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BAB4B0-85F8-4A2D-A491-2CAD2FD07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B90E12-14CE-4440-B2E9-28DB6B20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955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E5E55-A3A2-43F0-8495-289EB0DB4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503FF2-799F-4BDC-8DF4-0F9B0D86C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BC86E2-5783-44A2-AB4A-19BD793F6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98FF2D-B2B7-4317-9C46-8AB85D53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21.11.2019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1229AD-A2B7-4948-9EDA-5DF051E88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13ACBD-8CA9-40CD-87AE-F92149261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983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0AF27-EF06-43F7-8BF3-6DD1E65E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7DA05BD-8768-4F3D-9671-6B90EEAB79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11823E-4AEC-4BE9-ABA5-0A6F95B70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A7A03-2853-4ED1-8D91-DC6345FE7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A32-07F1-47B4-AEAB-40C6448B03F2}" type="datetimeFigureOut">
              <a:rPr lang="de-DE" smtClean="0"/>
              <a:t>21.11.2019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B0B293-4E17-45DE-A05C-6600EBBC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43AD994-CB9B-4D45-A7F7-CF5597395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97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8FFC56E-7922-4955-B872-C2F9A212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5B235C-216A-49DD-8DE7-C0FB1DF56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3EB9F8-8B81-4A9E-8A89-E9E08897B5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16A32-07F1-47B4-AEAB-40C6448B03F2}" type="datetimeFigureOut">
              <a:rPr lang="de-DE" smtClean="0"/>
              <a:t>21.11.2019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D5C25B-5C45-48F3-BC1B-BC31B0F4E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6E05E8-3C10-4D3F-AC97-31040D8D0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3D2AD-9053-4FBE-AF18-AF8C608F71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600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D2E1A8-0FC7-4859-913A-E2808DB08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6" y="4175598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de-DE" dirty="0"/>
              <a:t>Attention </a:t>
            </a:r>
            <a:r>
              <a:rPr lang="de-DE" dirty="0" err="1"/>
              <a:t>Please</a:t>
            </a:r>
            <a:r>
              <a:rPr lang="de-DE" dirty="0"/>
              <a:t>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7D65E8-F06A-4C60-8D9D-6A7943CA7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662" y="417559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de-DE" dirty="0"/>
              <a:t>Attention </a:t>
            </a:r>
            <a:r>
              <a:rPr lang="de-DE" dirty="0" err="1"/>
              <a:t>Mechanisms</a:t>
            </a:r>
            <a:r>
              <a:rPr lang="de-DE" dirty="0"/>
              <a:t> in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BF94B65B-D382-4F8D-9583-55DA41A0FB6A}"/>
              </a:ext>
            </a:extLst>
          </p:cNvPr>
          <p:cNvSpPr/>
          <p:nvPr/>
        </p:nvSpPr>
        <p:spPr>
          <a:xfrm>
            <a:off x="7971662" y="5601958"/>
            <a:ext cx="36790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397B1"/>
                </a:solidFill>
              </a:rPr>
              <a:t>Py</a:t>
            </a:r>
            <a:r>
              <a:rPr lang="de-DE" dirty="0" err="1">
                <a:solidFill>
                  <a:srgbClr val="E68939"/>
                </a:solidFill>
              </a:rPr>
              <a:t>Data</a:t>
            </a:r>
            <a:r>
              <a:rPr lang="de-DE" dirty="0">
                <a:solidFill>
                  <a:schemeClr val="accent3"/>
                </a:solidFill>
              </a:rPr>
              <a:t> </a:t>
            </a:r>
            <a:r>
              <a:rPr lang="de-DE" dirty="0">
                <a:solidFill>
                  <a:srgbClr val="64787F"/>
                </a:solidFill>
              </a:rPr>
              <a:t>Heidelberg #4</a:t>
            </a:r>
            <a:br>
              <a:rPr lang="de-DE" dirty="0">
                <a:solidFill>
                  <a:schemeClr val="accent3"/>
                </a:solidFill>
              </a:rPr>
            </a:br>
            <a:r>
              <a:rPr lang="de-DE" sz="1400" dirty="0">
                <a:solidFill>
                  <a:schemeClr val="accent3"/>
                </a:solidFill>
              </a:rPr>
              <a:t>2019-11-21</a:t>
            </a:r>
            <a:endParaRPr lang="de-DE" sz="14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344B64D-FA87-4E3B-9A58-DF21ABD78288}"/>
              </a:ext>
            </a:extLst>
          </p:cNvPr>
          <p:cNvSpPr/>
          <p:nvPr/>
        </p:nvSpPr>
        <p:spPr>
          <a:xfrm>
            <a:off x="4712915" y="5582413"/>
            <a:ext cx="28383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>
                <a:solidFill>
                  <a:srgbClr val="64787F"/>
                </a:solidFill>
              </a:rPr>
              <a:t>Patrick Michl</a:t>
            </a:r>
            <a:br>
              <a:rPr lang="de-DE" sz="2000" dirty="0">
                <a:solidFill>
                  <a:schemeClr val="accent3"/>
                </a:solidFill>
              </a:rPr>
            </a:br>
            <a:r>
              <a:rPr lang="de-DE" sz="1400" dirty="0">
                <a:solidFill>
                  <a:schemeClr val="accent3"/>
                </a:solidFill>
              </a:rPr>
              <a:t>www.frootlab.org</a:t>
            </a:r>
            <a:endParaRPr lang="de-DE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3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DBFBECA-F7D7-48E3-A73F-10FE6804C99D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3" name="Titel 1">
            <a:extLst>
              <a:ext uri="{FF2B5EF4-FFF2-40B4-BE49-F238E27FC236}">
                <a16:creationId xmlns:a16="http://schemas.microsoft.com/office/drawing/2014/main" id="{BD405B3F-B5E6-47E7-812C-FFD1DD4E47E2}"/>
              </a:ext>
            </a:extLst>
          </p:cNvPr>
          <p:cNvSpPr txBox="1">
            <a:spLocks/>
          </p:cNvSpPr>
          <p:nvPr/>
        </p:nvSpPr>
        <p:spPr>
          <a:xfrm>
            <a:off x="319174" y="409956"/>
            <a:ext cx="2711468" cy="923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Global Attention</a:t>
            </a:r>
            <a:r>
              <a:rPr lang="en-US" sz="2400" dirty="0"/>
              <a:t> in </a:t>
            </a:r>
            <a:r>
              <a:rPr lang="en-US" sz="2400" b="1" dirty="0"/>
              <a:t>Machine Translation</a:t>
            </a:r>
          </a:p>
        </p:txBody>
      </p:sp>
      <p:sp>
        <p:nvSpPr>
          <p:cNvPr id="126" name="Textplatzhalter 57">
            <a:extLst>
              <a:ext uri="{FF2B5EF4-FFF2-40B4-BE49-F238E27FC236}">
                <a16:creationId xmlns:a16="http://schemas.microsoft.com/office/drawing/2014/main" id="{D93DB070-0EA0-4798-92F4-7777F11462EF}"/>
              </a:ext>
            </a:extLst>
          </p:cNvPr>
          <p:cNvSpPr txBox="1">
            <a:spLocks/>
          </p:cNvSpPr>
          <p:nvPr/>
        </p:nvSpPr>
        <p:spPr>
          <a:xfrm>
            <a:off x="319173" y="1534918"/>
            <a:ext cx="2599867" cy="3889325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RNN</a:t>
            </a:r>
          </a:p>
          <a:p>
            <a:r>
              <a:rPr lang="de-DE" sz="1800" b="1" dirty="0"/>
              <a:t>Decoder: </a:t>
            </a:r>
            <a:r>
              <a:rPr lang="de-DE" sz="1800" dirty="0"/>
              <a:t>RNN</a:t>
            </a:r>
            <a:br>
              <a:rPr lang="de-DE" sz="1800" dirty="0"/>
            </a:br>
            <a:endParaRPr lang="de-DE" sz="1800" dirty="0"/>
          </a:p>
          <a:p>
            <a:endParaRPr lang="de-DE" sz="1800" dirty="0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259EF274-16F9-4D13-9573-FBAFE55E7045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F2897F-534C-4E0A-990E-029FD8310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1" y="761487"/>
            <a:ext cx="7446483" cy="4162080"/>
          </a:xfrm>
          <a:prstGeom prst="rect">
            <a:avLst/>
          </a:prstGeom>
        </p:spPr>
      </p:pic>
      <p:sp>
        <p:nvSpPr>
          <p:cNvPr id="25" name="Textplatzhalter 57">
            <a:extLst>
              <a:ext uri="{FF2B5EF4-FFF2-40B4-BE49-F238E27FC236}">
                <a16:creationId xmlns:a16="http://schemas.microsoft.com/office/drawing/2014/main" id="{C58C9B72-76CC-4F01-B81A-2AF52CC7829B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Architecture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430919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DBFBECA-F7D7-48E3-A73F-10FE6804C99D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3" name="Titel 1">
            <a:extLst>
              <a:ext uri="{FF2B5EF4-FFF2-40B4-BE49-F238E27FC236}">
                <a16:creationId xmlns:a16="http://schemas.microsoft.com/office/drawing/2014/main" id="{BD405B3F-B5E6-47E7-812C-FFD1DD4E47E2}"/>
              </a:ext>
            </a:extLst>
          </p:cNvPr>
          <p:cNvSpPr txBox="1">
            <a:spLocks/>
          </p:cNvSpPr>
          <p:nvPr/>
        </p:nvSpPr>
        <p:spPr>
          <a:xfrm>
            <a:off x="319174" y="409956"/>
            <a:ext cx="2711468" cy="923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Global Attention</a:t>
            </a:r>
            <a:r>
              <a:rPr lang="en-US" sz="2400" dirty="0"/>
              <a:t> in </a:t>
            </a:r>
            <a:r>
              <a:rPr lang="en-US" sz="2400" b="1" dirty="0"/>
              <a:t>Machine Translation</a:t>
            </a:r>
          </a:p>
        </p:txBody>
      </p:sp>
      <p:sp>
        <p:nvSpPr>
          <p:cNvPr id="126" name="Textplatzhalter 57">
            <a:extLst>
              <a:ext uri="{FF2B5EF4-FFF2-40B4-BE49-F238E27FC236}">
                <a16:creationId xmlns:a16="http://schemas.microsoft.com/office/drawing/2014/main" id="{D93DB070-0EA0-4798-92F4-7777F11462EF}"/>
              </a:ext>
            </a:extLst>
          </p:cNvPr>
          <p:cNvSpPr txBox="1">
            <a:spLocks/>
          </p:cNvSpPr>
          <p:nvPr/>
        </p:nvSpPr>
        <p:spPr>
          <a:xfrm>
            <a:off x="319173" y="1534918"/>
            <a:ext cx="2599867" cy="3889325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RNN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hidden</a:t>
            </a:r>
            <a:r>
              <a:rPr lang="de-DE" sz="1600" b="1" dirty="0"/>
              <a:t> </a:t>
            </a:r>
            <a:r>
              <a:rPr lang="de-DE" sz="1600" b="1" dirty="0" err="1"/>
              <a:t>states</a:t>
            </a:r>
            <a:r>
              <a:rPr lang="de-DE" sz="1600" b="1" dirty="0"/>
              <a:t> </a:t>
            </a:r>
            <a:r>
              <a:rPr lang="de-DE" sz="1600" dirty="0" err="1"/>
              <a:t>encodes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600" dirty="0"/>
          </a:p>
          <a:p>
            <a:r>
              <a:rPr lang="de-DE" sz="1800" b="1" dirty="0"/>
              <a:t>Decoder: </a:t>
            </a:r>
            <a:r>
              <a:rPr lang="de-DE" sz="1800" dirty="0"/>
              <a:t>RNN</a:t>
            </a:r>
            <a:br>
              <a:rPr lang="de-DE" sz="1800" dirty="0"/>
            </a:br>
            <a:endParaRPr lang="de-DE" sz="1800" dirty="0"/>
          </a:p>
          <a:p>
            <a:endParaRPr lang="de-DE" sz="1800" dirty="0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259EF274-16F9-4D13-9573-FBAFE55E7045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720001-9083-4385-8F94-C3F349EB9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79" y="1581152"/>
            <a:ext cx="4189603" cy="2871560"/>
          </a:xfrm>
          <a:prstGeom prst="rect">
            <a:avLst/>
          </a:prstGeom>
        </p:spPr>
      </p:pic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85044A16-E8B9-47E7-8D09-56DCC35D8CE9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010150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DBFBECA-F7D7-48E3-A73F-10FE6804C99D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3" name="Titel 1">
            <a:extLst>
              <a:ext uri="{FF2B5EF4-FFF2-40B4-BE49-F238E27FC236}">
                <a16:creationId xmlns:a16="http://schemas.microsoft.com/office/drawing/2014/main" id="{BD405B3F-B5E6-47E7-812C-FFD1DD4E47E2}"/>
              </a:ext>
            </a:extLst>
          </p:cNvPr>
          <p:cNvSpPr txBox="1">
            <a:spLocks/>
          </p:cNvSpPr>
          <p:nvPr/>
        </p:nvSpPr>
        <p:spPr>
          <a:xfrm>
            <a:off x="319174" y="409956"/>
            <a:ext cx="2711468" cy="923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Global Attention</a:t>
            </a:r>
            <a:r>
              <a:rPr lang="en-US" sz="2400" dirty="0"/>
              <a:t> in </a:t>
            </a:r>
            <a:r>
              <a:rPr lang="en-US" sz="2400" b="1" dirty="0"/>
              <a:t>Machine Translation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259EF274-16F9-4D13-9573-FBAFE55E7045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platzhalter 57">
            <a:extLst>
              <a:ext uri="{FF2B5EF4-FFF2-40B4-BE49-F238E27FC236}">
                <a16:creationId xmlns:a16="http://schemas.microsoft.com/office/drawing/2014/main" id="{B5EA431F-21BD-45EF-8DB0-D1375D89CE60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Decoder</a:t>
            </a:r>
            <a:endParaRPr lang="de-DE" sz="1800" dirty="0"/>
          </a:p>
        </p:txBody>
      </p:sp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C5EEB53C-C62C-4A23-9BE5-7156CD0E4889}"/>
              </a:ext>
            </a:extLst>
          </p:cNvPr>
          <p:cNvSpPr txBox="1">
            <a:spLocks/>
          </p:cNvSpPr>
          <p:nvPr/>
        </p:nvSpPr>
        <p:spPr>
          <a:xfrm>
            <a:off x="319173" y="1534918"/>
            <a:ext cx="2599867" cy="3889325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RNN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hidden</a:t>
            </a:r>
            <a:r>
              <a:rPr lang="de-DE" sz="1600" b="1" dirty="0"/>
              <a:t> </a:t>
            </a:r>
            <a:r>
              <a:rPr lang="de-DE" sz="1600" b="1" dirty="0" err="1"/>
              <a:t>states</a:t>
            </a:r>
            <a:r>
              <a:rPr lang="de-DE" sz="1600" b="1" dirty="0"/>
              <a:t> </a:t>
            </a:r>
            <a:r>
              <a:rPr lang="de-DE" sz="1600" dirty="0" err="1"/>
              <a:t>encodes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600" dirty="0"/>
          </a:p>
          <a:p>
            <a:r>
              <a:rPr lang="de-DE" sz="1800" b="1" dirty="0"/>
              <a:t>Decoder: </a:t>
            </a:r>
            <a:r>
              <a:rPr lang="de-DE" sz="1800" dirty="0"/>
              <a:t>RNN</a:t>
            </a:r>
          </a:p>
          <a:p>
            <a:r>
              <a:rPr lang="de-DE" sz="1600" b="1" dirty="0"/>
              <a:t>Global Attention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600" dirty="0" err="1"/>
              <a:t>allows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recover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current</a:t>
            </a:r>
            <a:r>
              <a:rPr lang="de-DE" sz="1600" dirty="0"/>
              <a:t> </a:t>
            </a:r>
            <a:r>
              <a:rPr lang="de-DE" sz="1600" dirty="0" err="1"/>
              <a:t>outputs</a:t>
            </a:r>
            <a:endParaRPr lang="de-DE" sz="1600" dirty="0"/>
          </a:p>
          <a:p>
            <a:br>
              <a:rPr lang="de-DE" sz="1600" dirty="0"/>
            </a:br>
            <a:endParaRPr lang="de-DE" sz="1600" dirty="0"/>
          </a:p>
          <a:p>
            <a:endParaRPr lang="de-DE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A80321-9304-4074-9518-B1412ECAD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61" y="1278178"/>
            <a:ext cx="6168196" cy="309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7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DBFBECA-F7D7-48E3-A73F-10FE6804C99D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3" name="Titel 1">
            <a:extLst>
              <a:ext uri="{FF2B5EF4-FFF2-40B4-BE49-F238E27FC236}">
                <a16:creationId xmlns:a16="http://schemas.microsoft.com/office/drawing/2014/main" id="{BD405B3F-B5E6-47E7-812C-FFD1DD4E47E2}"/>
              </a:ext>
            </a:extLst>
          </p:cNvPr>
          <p:cNvSpPr txBox="1">
            <a:spLocks/>
          </p:cNvSpPr>
          <p:nvPr/>
        </p:nvSpPr>
        <p:spPr>
          <a:xfrm>
            <a:off x="319174" y="409956"/>
            <a:ext cx="2711468" cy="923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Global Attention</a:t>
            </a:r>
            <a:r>
              <a:rPr lang="en-US" sz="2400" dirty="0"/>
              <a:t> in </a:t>
            </a:r>
            <a:r>
              <a:rPr lang="en-US" sz="2400" b="1" dirty="0"/>
              <a:t>Machine Translation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259EF274-16F9-4D13-9573-FBAFE55E7045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platzhalter 57">
            <a:extLst>
              <a:ext uri="{FF2B5EF4-FFF2-40B4-BE49-F238E27FC236}">
                <a16:creationId xmlns:a16="http://schemas.microsoft.com/office/drawing/2014/main" id="{B5EA431F-21BD-45EF-8DB0-D1375D89CE60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 err="1"/>
              <a:t>Context</a:t>
            </a:r>
            <a:endParaRPr lang="de-DE" sz="1800" dirty="0"/>
          </a:p>
        </p:txBody>
      </p:sp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C5EEB53C-C62C-4A23-9BE5-7156CD0E4889}"/>
              </a:ext>
            </a:extLst>
          </p:cNvPr>
          <p:cNvSpPr txBox="1">
            <a:spLocks/>
          </p:cNvSpPr>
          <p:nvPr/>
        </p:nvSpPr>
        <p:spPr>
          <a:xfrm>
            <a:off x="319173" y="1534918"/>
            <a:ext cx="2599867" cy="3889325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RNN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hidden</a:t>
            </a:r>
            <a:r>
              <a:rPr lang="de-DE" sz="1600" b="1" dirty="0"/>
              <a:t> </a:t>
            </a:r>
            <a:r>
              <a:rPr lang="de-DE" sz="1600" b="1" dirty="0" err="1"/>
              <a:t>states</a:t>
            </a:r>
            <a:r>
              <a:rPr lang="de-DE" sz="1600" b="1" dirty="0"/>
              <a:t> </a:t>
            </a:r>
            <a:r>
              <a:rPr lang="de-DE" sz="1600" dirty="0" err="1"/>
              <a:t>encodes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600" dirty="0"/>
          </a:p>
          <a:p>
            <a:r>
              <a:rPr lang="de-DE" sz="1800" b="1" dirty="0"/>
              <a:t>Decoder: </a:t>
            </a:r>
            <a:r>
              <a:rPr lang="de-DE" sz="1800" dirty="0"/>
              <a:t>RNN</a:t>
            </a:r>
          </a:p>
          <a:p>
            <a:r>
              <a:rPr lang="de-DE" sz="1600" b="1" dirty="0"/>
              <a:t>Global Attention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600" dirty="0" err="1"/>
              <a:t>allows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recover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current</a:t>
            </a:r>
            <a:r>
              <a:rPr lang="de-DE" sz="1600" dirty="0"/>
              <a:t> </a:t>
            </a:r>
            <a:r>
              <a:rPr lang="de-DE" sz="1600" dirty="0" err="1"/>
              <a:t>outputs</a:t>
            </a:r>
            <a:endParaRPr lang="de-DE" sz="1600" dirty="0"/>
          </a:p>
          <a:p>
            <a:br>
              <a:rPr lang="de-DE" sz="1600" dirty="0"/>
            </a:br>
            <a:endParaRPr lang="de-DE" sz="1600" dirty="0"/>
          </a:p>
          <a:p>
            <a:endParaRPr lang="de-DE" sz="1800" dirty="0"/>
          </a:p>
        </p:txBody>
      </p:sp>
      <p:pic>
        <p:nvPicPr>
          <p:cNvPr id="3" name="Grafik 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909C3F3A-B306-4C16-ACB6-927BE994B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19" y="888398"/>
            <a:ext cx="7730887" cy="390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7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1E4D76E4-041F-4471-99EA-11A16CD6EA4D}"/>
              </a:ext>
            </a:extLst>
          </p:cNvPr>
          <p:cNvCxnSpPr>
            <a:cxnSpLocks/>
          </p:cNvCxnSpPr>
          <p:nvPr/>
        </p:nvCxnSpPr>
        <p:spPr>
          <a:xfrm>
            <a:off x="0" y="2792687"/>
            <a:ext cx="11866880" cy="0"/>
          </a:xfrm>
          <a:prstGeom prst="line">
            <a:avLst/>
          </a:prstGeom>
          <a:ln w="304800" cap="flat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42DBC0A-A142-4015-83BF-8501384BAB62}"/>
              </a:ext>
            </a:extLst>
          </p:cNvPr>
          <p:cNvGrpSpPr/>
          <p:nvPr userDrawn="1"/>
        </p:nvGrpSpPr>
        <p:grpSpPr>
          <a:xfrm>
            <a:off x="1043176" y="2193247"/>
            <a:ext cx="1198873" cy="1198876"/>
            <a:chOff x="975360" y="2700721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C3C52908-51B4-4B35-BE97-6BEF4EB39F1A}"/>
                </a:ext>
              </a:extLst>
            </p:cNvPr>
            <p:cNvSpPr/>
            <p:nvPr userDrawn="1"/>
          </p:nvSpPr>
          <p:spPr>
            <a:xfrm>
              <a:off x="975360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5">
              <a:extLst>
                <a:ext uri="{FF2B5EF4-FFF2-40B4-BE49-F238E27FC236}">
                  <a16:creationId xmlns:a16="http://schemas.microsoft.com/office/drawing/2014/main" id="{5F804B14-48F0-470D-B371-6F45B95F3AA6}"/>
                </a:ext>
              </a:extLst>
            </p:cNvPr>
            <p:cNvSpPr/>
            <p:nvPr userDrawn="1"/>
          </p:nvSpPr>
          <p:spPr>
            <a:xfrm>
              <a:off x="975360" y="2700721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DEB660B-7B22-4752-849F-E5DC828ED456}"/>
              </a:ext>
            </a:extLst>
          </p:cNvPr>
          <p:cNvGrpSpPr/>
          <p:nvPr userDrawn="1"/>
        </p:nvGrpSpPr>
        <p:grpSpPr>
          <a:xfrm>
            <a:off x="4047291" y="2193250"/>
            <a:ext cx="1198877" cy="1198874"/>
            <a:chOff x="4387101" y="2700724"/>
            <a:chExt cx="1198877" cy="1198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6237DA26-0D00-4789-810D-1A8E4FE91E13}"/>
                </a:ext>
              </a:extLst>
            </p:cNvPr>
            <p:cNvSpPr/>
            <p:nvPr userDrawn="1"/>
          </p:nvSpPr>
          <p:spPr>
            <a:xfrm>
              <a:off x="4387101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8" name="Kreis: Hohl 16">
              <a:extLst>
                <a:ext uri="{FF2B5EF4-FFF2-40B4-BE49-F238E27FC236}">
                  <a16:creationId xmlns:a16="http://schemas.microsoft.com/office/drawing/2014/main" id="{FD7E7486-1670-4DE7-87EF-6B541C16AC76}"/>
                </a:ext>
              </a:extLst>
            </p:cNvPr>
            <p:cNvSpPr/>
            <p:nvPr userDrawn="1"/>
          </p:nvSpPr>
          <p:spPr>
            <a:xfrm>
              <a:off x="4387104" y="2700724"/>
              <a:ext cx="1198874" cy="1198874"/>
            </a:xfrm>
            <a:prstGeom prst="donut">
              <a:avLst>
                <a:gd name="adj" fmla="val 1536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CFA42F9-4DBB-446B-9D2D-135E05A49203}"/>
              </a:ext>
            </a:extLst>
          </p:cNvPr>
          <p:cNvGrpSpPr/>
          <p:nvPr userDrawn="1"/>
        </p:nvGrpSpPr>
        <p:grpSpPr>
          <a:xfrm>
            <a:off x="5825294" y="2201988"/>
            <a:ext cx="1198873" cy="1198876"/>
            <a:chOff x="6165104" y="2709462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9E52CD1-DD66-493B-AC86-BE7C2A88AB83}"/>
                </a:ext>
              </a:extLst>
            </p:cNvPr>
            <p:cNvSpPr/>
            <p:nvPr userDrawn="1"/>
          </p:nvSpPr>
          <p:spPr>
            <a:xfrm>
              <a:off x="6165104" y="2709465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6" name="Kreis: Hohl 17">
              <a:extLst>
                <a:ext uri="{FF2B5EF4-FFF2-40B4-BE49-F238E27FC236}">
                  <a16:creationId xmlns:a16="http://schemas.microsoft.com/office/drawing/2014/main" id="{7854653A-56BA-4BC1-8A9D-745ABEC3F738}"/>
                </a:ext>
              </a:extLst>
            </p:cNvPr>
            <p:cNvSpPr/>
            <p:nvPr userDrawn="1"/>
          </p:nvSpPr>
          <p:spPr>
            <a:xfrm>
              <a:off x="6165104" y="2709462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F11BC6A-1F17-4454-857E-ECB158296183}"/>
              </a:ext>
            </a:extLst>
          </p:cNvPr>
          <p:cNvGrpSpPr/>
          <p:nvPr userDrawn="1"/>
        </p:nvGrpSpPr>
        <p:grpSpPr>
          <a:xfrm>
            <a:off x="7524234" y="2188099"/>
            <a:ext cx="1198877" cy="1198877"/>
            <a:chOff x="7864044" y="2695573"/>
            <a:chExt cx="1198877" cy="119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FF098F5-AE28-4E73-8820-5D90637CBE8F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4" name="Kreis: Hohl 18">
              <a:extLst>
                <a:ext uri="{FF2B5EF4-FFF2-40B4-BE49-F238E27FC236}">
                  <a16:creationId xmlns:a16="http://schemas.microsoft.com/office/drawing/2014/main" id="{0AFD6B5F-1DE5-471C-BB06-D2BEB3D0698E}"/>
                </a:ext>
              </a:extLst>
            </p:cNvPr>
            <p:cNvSpPr/>
            <p:nvPr userDrawn="1"/>
          </p:nvSpPr>
          <p:spPr>
            <a:xfrm>
              <a:off x="7864044" y="2695573"/>
              <a:ext cx="1198877" cy="1198877"/>
            </a:xfrm>
            <a:prstGeom prst="donut">
              <a:avLst>
                <a:gd name="adj" fmla="val 1536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3F57626-C9AA-4032-97A0-AB6E1D9A7281}"/>
              </a:ext>
            </a:extLst>
          </p:cNvPr>
          <p:cNvGrpSpPr/>
          <p:nvPr/>
        </p:nvGrpSpPr>
        <p:grpSpPr>
          <a:xfrm>
            <a:off x="471670" y="356159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aute 21">
              <a:extLst>
                <a:ext uri="{FF2B5EF4-FFF2-40B4-BE49-F238E27FC236}">
                  <a16:creationId xmlns:a16="http://schemas.microsoft.com/office/drawing/2014/main" id="{24480080-8DAC-4259-BC02-1BEEAADB67A7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E03D1B7-7298-4811-BCCC-B59083A57F26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4" name="Rechteck: Abgerundete Ecken 20">
                <a:extLst>
                  <a:ext uri="{FF2B5EF4-FFF2-40B4-BE49-F238E27FC236}">
                    <a16:creationId xmlns:a16="http://schemas.microsoft.com/office/drawing/2014/main" id="{4674EDC6-A9D2-4450-A41B-DAE1EE251988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25" name="Rechteck: Abgerundete Ecken 21">
                <a:extLst>
                  <a:ext uri="{FF2B5EF4-FFF2-40B4-BE49-F238E27FC236}">
                    <a16:creationId xmlns:a16="http://schemas.microsoft.com/office/drawing/2014/main" id="{9B6CBEEE-3DBC-4F61-8585-B1044A4B3C0A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54A6EA5-CB37-4E69-B20E-ACDB8B33D54D}"/>
              </a:ext>
            </a:extLst>
          </p:cNvPr>
          <p:cNvGrpSpPr/>
          <p:nvPr/>
        </p:nvGrpSpPr>
        <p:grpSpPr>
          <a:xfrm>
            <a:off x="5246167" y="3546499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Raute 26">
              <a:extLst>
                <a:ext uri="{FF2B5EF4-FFF2-40B4-BE49-F238E27FC236}">
                  <a16:creationId xmlns:a16="http://schemas.microsoft.com/office/drawing/2014/main" id="{36542735-F737-4DB6-93D2-BEE2BB313C8A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10BADB60-0535-456C-9A5E-9521D4E15E9B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9" name="Rechteck: Abgerundete Ecken 33">
                <a:extLst>
                  <a:ext uri="{FF2B5EF4-FFF2-40B4-BE49-F238E27FC236}">
                    <a16:creationId xmlns:a16="http://schemas.microsoft.com/office/drawing/2014/main" id="{B39BDBC8-91B3-4DF1-9D7D-CB91B070A02D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30" name="Rechteck: Abgerundete Ecken 34">
                <a:extLst>
                  <a:ext uri="{FF2B5EF4-FFF2-40B4-BE49-F238E27FC236}">
                    <a16:creationId xmlns:a16="http://schemas.microsoft.com/office/drawing/2014/main" id="{3D534735-8828-472A-A6A4-E528D91B0F39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74A25DE-1A12-4EFA-A035-387EEC6DC426}"/>
              </a:ext>
            </a:extLst>
          </p:cNvPr>
          <p:cNvGrpSpPr/>
          <p:nvPr/>
        </p:nvGrpSpPr>
        <p:grpSpPr>
          <a:xfrm rot="10800000">
            <a:off x="3483413" y="524499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32D73D8B-93DB-4899-A45E-CF362201046D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4BEC3B1E-9D89-403B-9C6D-708FFA1F4336}"/>
                </a:ext>
              </a:extLst>
            </p:cNvPr>
            <p:cNvGrpSpPr/>
            <p:nvPr userDrawn="1"/>
          </p:nvGrpSpPr>
          <p:grpSpPr>
            <a:xfrm>
              <a:off x="403854" y="4321208"/>
              <a:ext cx="2341884" cy="1285242"/>
              <a:chOff x="403854" y="4321208"/>
              <a:chExt cx="2341884" cy="1285242"/>
            </a:xfrm>
          </p:grpSpPr>
          <p:sp>
            <p:nvSpPr>
              <p:cNvPr id="39" name="Rechteck: Abgerundete Ecken 48">
                <a:extLst>
                  <a:ext uri="{FF2B5EF4-FFF2-40B4-BE49-F238E27FC236}">
                    <a16:creationId xmlns:a16="http://schemas.microsoft.com/office/drawing/2014/main" id="{15F302E6-115A-4614-AF0F-69D9B68E60F4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40" name="Rechteck: Abgerundete Ecken 49">
                <a:extLst>
                  <a:ext uri="{FF2B5EF4-FFF2-40B4-BE49-F238E27FC236}">
                    <a16:creationId xmlns:a16="http://schemas.microsoft.com/office/drawing/2014/main" id="{49CF85C1-4D4B-4F29-AD03-F1E838ADA01A}"/>
                  </a:ext>
                </a:extLst>
              </p:cNvPr>
              <p:cNvSpPr/>
              <p:nvPr userDrawn="1"/>
            </p:nvSpPr>
            <p:spPr>
              <a:xfrm>
                <a:off x="403854" y="4321208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4AE5209-08FF-471B-8EDC-C56A988B77CA}"/>
              </a:ext>
            </a:extLst>
          </p:cNvPr>
          <p:cNvGrpSpPr/>
          <p:nvPr/>
        </p:nvGrpSpPr>
        <p:grpSpPr>
          <a:xfrm rot="10800000">
            <a:off x="6922563" y="50080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2" name="Raute 41">
              <a:extLst>
                <a:ext uri="{FF2B5EF4-FFF2-40B4-BE49-F238E27FC236}">
                  <a16:creationId xmlns:a16="http://schemas.microsoft.com/office/drawing/2014/main" id="{AFB963DE-CD66-4E15-B386-AD33831DF51F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F8A11E8C-EE34-4053-850D-DBFDEDA5DCDC}"/>
                </a:ext>
              </a:extLst>
            </p:cNvPr>
            <p:cNvGrpSpPr/>
            <p:nvPr userDrawn="1"/>
          </p:nvGrpSpPr>
          <p:grpSpPr>
            <a:xfrm>
              <a:off x="403854" y="4321208"/>
              <a:ext cx="2341884" cy="1285242"/>
              <a:chOff x="403854" y="4321208"/>
              <a:chExt cx="2341884" cy="1285242"/>
            </a:xfrm>
          </p:grpSpPr>
          <p:sp>
            <p:nvSpPr>
              <p:cNvPr id="44" name="Rechteck: Abgerundete Ecken 53">
                <a:extLst>
                  <a:ext uri="{FF2B5EF4-FFF2-40B4-BE49-F238E27FC236}">
                    <a16:creationId xmlns:a16="http://schemas.microsoft.com/office/drawing/2014/main" id="{F5A6FF54-AFE4-4FF9-9A61-DABC427DAC2A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45" name="Rechteck: Abgerundete Ecken 54">
                <a:extLst>
                  <a:ext uri="{FF2B5EF4-FFF2-40B4-BE49-F238E27FC236}">
                    <a16:creationId xmlns:a16="http://schemas.microsoft.com/office/drawing/2014/main" id="{5C162F52-1B8C-47F4-A01F-4BB8A55A8B5B}"/>
                  </a:ext>
                </a:extLst>
              </p:cNvPr>
              <p:cNvSpPr/>
              <p:nvPr userDrawn="1"/>
            </p:nvSpPr>
            <p:spPr>
              <a:xfrm>
                <a:off x="403854" y="4321208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sp>
        <p:nvSpPr>
          <p:cNvPr id="46" name="Textplatzhalter 57">
            <a:extLst>
              <a:ext uri="{FF2B5EF4-FFF2-40B4-BE49-F238E27FC236}">
                <a16:creationId xmlns:a16="http://schemas.microsoft.com/office/drawing/2014/main" id="{8E99CBFD-DA61-4BA9-B878-69780A73D221}"/>
              </a:ext>
            </a:extLst>
          </p:cNvPr>
          <p:cNvSpPr txBox="1">
            <a:spLocks/>
          </p:cNvSpPr>
          <p:nvPr/>
        </p:nvSpPr>
        <p:spPr>
          <a:xfrm>
            <a:off x="3547383" y="745984"/>
            <a:ext cx="2198688" cy="9557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Image </a:t>
            </a:r>
            <a:r>
              <a:rPr lang="de-DE" sz="1600" b="1" dirty="0" err="1"/>
              <a:t>Captioning</a:t>
            </a:r>
            <a:endParaRPr lang="de-DE" sz="1600" b="1" dirty="0"/>
          </a:p>
        </p:txBody>
      </p:sp>
      <p:sp>
        <p:nvSpPr>
          <p:cNvPr id="49" name="Textplatzhalter 57">
            <a:extLst>
              <a:ext uri="{FF2B5EF4-FFF2-40B4-BE49-F238E27FC236}">
                <a16:creationId xmlns:a16="http://schemas.microsoft.com/office/drawing/2014/main" id="{FB4FB955-9A30-47E3-A2E2-C7B98D83AE26}"/>
              </a:ext>
            </a:extLst>
          </p:cNvPr>
          <p:cNvSpPr txBox="1">
            <a:spLocks/>
          </p:cNvSpPr>
          <p:nvPr/>
        </p:nvSpPr>
        <p:spPr>
          <a:xfrm>
            <a:off x="6999404" y="1111013"/>
            <a:ext cx="2198688" cy="545707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0" name="Textplatzhalter 57">
            <a:extLst>
              <a:ext uri="{FF2B5EF4-FFF2-40B4-BE49-F238E27FC236}">
                <a16:creationId xmlns:a16="http://schemas.microsoft.com/office/drawing/2014/main" id="{72E65E7B-A67C-42C9-9C3A-A5A84B7280F9}"/>
              </a:ext>
            </a:extLst>
          </p:cNvPr>
          <p:cNvSpPr txBox="1">
            <a:spLocks/>
          </p:cNvSpPr>
          <p:nvPr/>
        </p:nvSpPr>
        <p:spPr>
          <a:xfrm>
            <a:off x="532639" y="3953225"/>
            <a:ext cx="2198688" cy="875504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Human </a:t>
            </a:r>
            <a:r>
              <a:rPr lang="de-DE" sz="1600" b="1" dirty="0" err="1"/>
              <a:t>Perception</a:t>
            </a:r>
            <a:endParaRPr lang="de-DE" sz="1600" b="1" dirty="0"/>
          </a:p>
        </p:txBody>
      </p:sp>
      <p:sp>
        <p:nvSpPr>
          <p:cNvPr id="55" name="Textplatzhalter 57">
            <a:extLst>
              <a:ext uri="{FF2B5EF4-FFF2-40B4-BE49-F238E27FC236}">
                <a16:creationId xmlns:a16="http://schemas.microsoft.com/office/drawing/2014/main" id="{DF47308D-5D3B-47C0-A2BF-C7439C11D856}"/>
              </a:ext>
            </a:extLst>
          </p:cNvPr>
          <p:cNvSpPr txBox="1">
            <a:spLocks/>
          </p:cNvSpPr>
          <p:nvPr/>
        </p:nvSpPr>
        <p:spPr>
          <a:xfrm>
            <a:off x="8763754" y="4265290"/>
            <a:ext cx="2198688" cy="563439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de-DE" dirty="0"/>
            </a:br>
            <a:endParaRPr lang="de-DE" dirty="0"/>
          </a:p>
        </p:txBody>
      </p:sp>
      <p:sp>
        <p:nvSpPr>
          <p:cNvPr id="56" name="Textplatzhalter 68">
            <a:extLst>
              <a:ext uri="{FF2B5EF4-FFF2-40B4-BE49-F238E27FC236}">
                <a16:creationId xmlns:a16="http://schemas.microsoft.com/office/drawing/2014/main" id="{92F624F5-1685-45F3-A8FC-E434229AB49C}"/>
              </a:ext>
            </a:extLst>
          </p:cNvPr>
          <p:cNvSpPr txBox="1">
            <a:spLocks/>
          </p:cNvSpPr>
          <p:nvPr/>
        </p:nvSpPr>
        <p:spPr>
          <a:xfrm>
            <a:off x="1312412" y="2481514"/>
            <a:ext cx="660400" cy="622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200" dirty="0"/>
            </a:br>
            <a:r>
              <a:rPr lang="de-DE" dirty="0"/>
              <a:t>1990s</a:t>
            </a:r>
          </a:p>
        </p:txBody>
      </p:sp>
      <p:sp>
        <p:nvSpPr>
          <p:cNvPr id="57" name="Textplatzhalter 68">
            <a:extLst>
              <a:ext uri="{FF2B5EF4-FFF2-40B4-BE49-F238E27FC236}">
                <a16:creationId xmlns:a16="http://schemas.microsoft.com/office/drawing/2014/main" id="{656F9A1F-13D6-45D3-AB21-1093115E4E7B}"/>
              </a:ext>
            </a:extLst>
          </p:cNvPr>
          <p:cNvSpPr txBox="1">
            <a:spLocks/>
          </p:cNvSpPr>
          <p:nvPr/>
        </p:nvSpPr>
        <p:spPr>
          <a:xfrm>
            <a:off x="4228212" y="2579477"/>
            <a:ext cx="822348" cy="42875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dirty="0"/>
            </a:br>
            <a:r>
              <a:rPr lang="de-DE" dirty="0"/>
              <a:t>2014</a:t>
            </a:r>
          </a:p>
        </p:txBody>
      </p:sp>
      <p:sp>
        <p:nvSpPr>
          <p:cNvPr id="58" name="Textplatzhalter 68">
            <a:extLst>
              <a:ext uri="{FF2B5EF4-FFF2-40B4-BE49-F238E27FC236}">
                <a16:creationId xmlns:a16="http://schemas.microsoft.com/office/drawing/2014/main" id="{4AB8E038-7EC1-4D18-896D-CB7EDC705A44}"/>
              </a:ext>
            </a:extLst>
          </p:cNvPr>
          <p:cNvSpPr txBox="1">
            <a:spLocks/>
          </p:cNvSpPr>
          <p:nvPr/>
        </p:nvSpPr>
        <p:spPr>
          <a:xfrm>
            <a:off x="6095839" y="2481515"/>
            <a:ext cx="660400" cy="6110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400" dirty="0"/>
            </a:br>
            <a:r>
              <a:rPr lang="de-DE" dirty="0"/>
              <a:t>2015</a:t>
            </a:r>
          </a:p>
        </p:txBody>
      </p:sp>
      <p:sp>
        <p:nvSpPr>
          <p:cNvPr id="59" name="Textplatzhalter 68">
            <a:extLst>
              <a:ext uri="{FF2B5EF4-FFF2-40B4-BE49-F238E27FC236}">
                <a16:creationId xmlns:a16="http://schemas.microsoft.com/office/drawing/2014/main" id="{6B4E0AAF-7D60-4D0B-87B1-550632FEDC1D}"/>
              </a:ext>
            </a:extLst>
          </p:cNvPr>
          <p:cNvSpPr txBox="1">
            <a:spLocks/>
          </p:cNvSpPr>
          <p:nvPr/>
        </p:nvSpPr>
        <p:spPr>
          <a:xfrm>
            <a:off x="7793472" y="2481514"/>
            <a:ext cx="660400" cy="5570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dirty="0"/>
            </a:br>
            <a:r>
              <a:rPr lang="de-DE" dirty="0"/>
              <a:t>2016</a:t>
            </a:r>
          </a:p>
        </p:txBody>
      </p:sp>
      <p:sp>
        <p:nvSpPr>
          <p:cNvPr id="63" name="Textplatzhalter 57">
            <a:extLst>
              <a:ext uri="{FF2B5EF4-FFF2-40B4-BE49-F238E27FC236}">
                <a16:creationId xmlns:a16="http://schemas.microsoft.com/office/drawing/2014/main" id="{93FE92B1-D332-4567-91C5-E45604793D14}"/>
              </a:ext>
            </a:extLst>
          </p:cNvPr>
          <p:cNvSpPr txBox="1">
            <a:spLocks/>
          </p:cNvSpPr>
          <p:nvPr/>
        </p:nvSpPr>
        <p:spPr>
          <a:xfrm>
            <a:off x="5293335" y="3949589"/>
            <a:ext cx="2198688" cy="8776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Global Attention</a:t>
            </a:r>
            <a:r>
              <a:rPr lang="de-DE" sz="1600" dirty="0"/>
              <a:t> in</a:t>
            </a:r>
            <a:br>
              <a:rPr lang="de-DE" sz="1600" b="1" dirty="0"/>
            </a:br>
            <a:r>
              <a:rPr lang="de-DE" sz="1600" b="1" dirty="0"/>
              <a:t>Machine Translation</a:t>
            </a:r>
          </a:p>
        </p:txBody>
      </p:sp>
      <p:sp>
        <p:nvSpPr>
          <p:cNvPr id="68" name="Textplatzhalter 57">
            <a:extLst>
              <a:ext uri="{FF2B5EF4-FFF2-40B4-BE49-F238E27FC236}">
                <a16:creationId xmlns:a16="http://schemas.microsoft.com/office/drawing/2014/main" id="{C3C2314D-E4A8-49D0-8480-111F66DDB876}"/>
              </a:ext>
            </a:extLst>
          </p:cNvPr>
          <p:cNvSpPr txBox="1">
            <a:spLocks/>
          </p:cNvSpPr>
          <p:nvPr/>
        </p:nvSpPr>
        <p:spPr>
          <a:xfrm>
            <a:off x="6999404" y="774399"/>
            <a:ext cx="2198688" cy="9273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Multi-</a:t>
            </a:r>
            <a:r>
              <a:rPr lang="de-DE" sz="1600" i="1" dirty="0" err="1"/>
              <a:t>Step</a:t>
            </a:r>
            <a:r>
              <a:rPr lang="de-DE" sz="1600" i="1" dirty="0"/>
              <a:t> Attention</a:t>
            </a:r>
            <a:r>
              <a:rPr lang="de-DE" sz="1600" dirty="0"/>
              <a:t> in</a:t>
            </a:r>
            <a:br>
              <a:rPr lang="de-DE" sz="1600" dirty="0"/>
            </a:br>
            <a:r>
              <a:rPr lang="de-DE" sz="1600" b="1" dirty="0"/>
              <a:t>Natural Language</a:t>
            </a:r>
            <a:br>
              <a:rPr lang="de-DE" sz="1600" b="1" dirty="0"/>
            </a:br>
            <a:r>
              <a:rPr lang="de-DE" sz="1600" b="1" dirty="0"/>
              <a:t>Processing</a:t>
            </a:r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A51B715E-DEBF-45F1-8D27-EE36EBA084D2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27937057-ABA8-4CEC-8059-C0CCBD12BE90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C9A2B1AF-D4E1-4995-B382-EFF09197D73D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8D0CC60A-3766-4655-8D93-8611518213C6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81" name="Kreis: Hohl 15">
                <a:extLst>
                  <a:ext uri="{FF2B5EF4-FFF2-40B4-BE49-F238E27FC236}">
                    <a16:creationId xmlns:a16="http://schemas.microsoft.com/office/drawing/2014/main" id="{86C5741B-A09B-4937-BB91-28822481CFCD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88CBA3B0-4148-45F6-862F-F93330D02F2A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E81DF435-8FFB-4E5E-9A3C-FB066511F11A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9" name="Kreis: Hohl 16">
                <a:extLst>
                  <a:ext uri="{FF2B5EF4-FFF2-40B4-BE49-F238E27FC236}">
                    <a16:creationId xmlns:a16="http://schemas.microsoft.com/office/drawing/2014/main" id="{93FBC174-203F-40FC-BACD-125D4B981EFC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D904430B-1C42-42E9-8103-90F9A0F6CB07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67F36970-B4EF-45E7-BDD5-515AFED19D01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7" name="Kreis: Hohl 17">
                <a:extLst>
                  <a:ext uri="{FF2B5EF4-FFF2-40B4-BE49-F238E27FC236}">
                    <a16:creationId xmlns:a16="http://schemas.microsoft.com/office/drawing/2014/main" id="{1E89DEC7-3C13-48ED-8193-92B9BDFAD07A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6FE2A831-05B4-4439-8674-310DC972F632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EF85A66F-446C-4025-88A8-A00D0FAE2201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5" name="Kreis: Hohl 18">
                <a:extLst>
                  <a:ext uri="{FF2B5EF4-FFF2-40B4-BE49-F238E27FC236}">
                    <a16:creationId xmlns:a16="http://schemas.microsoft.com/office/drawing/2014/main" id="{D058B4EE-7E77-4469-9FDE-1AF667AE32E9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3E4D417A-96CC-4627-B201-A3B8067092C8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C4888711-2E74-47BF-8C85-1779433B1C74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3" name="Kreis: Hohl 19">
                <a:extLst>
                  <a:ext uri="{FF2B5EF4-FFF2-40B4-BE49-F238E27FC236}">
                    <a16:creationId xmlns:a16="http://schemas.microsoft.com/office/drawing/2014/main" id="{5BBA9F1C-71EB-49DD-945C-6B9A593D46A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507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D5F0415-C55B-4ED9-9DF1-D74BAA030AA3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E1BA923B-1276-4F55-949B-5107EE3926D5}"/>
              </a:ext>
            </a:extLst>
          </p:cNvPr>
          <p:cNvSpPr txBox="1">
            <a:spLocks/>
          </p:cNvSpPr>
          <p:nvPr/>
        </p:nvSpPr>
        <p:spPr>
          <a:xfrm>
            <a:off x="319174" y="409955"/>
            <a:ext cx="2599867" cy="1209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Multi-Step Attention </a:t>
            </a:r>
            <a:r>
              <a:rPr lang="en-US" sz="2400" dirty="0"/>
              <a:t>in </a:t>
            </a:r>
            <a:r>
              <a:rPr lang="en-US" sz="2400" b="1" dirty="0"/>
              <a:t>Natural Language</a:t>
            </a:r>
            <a:br>
              <a:rPr lang="en-US" sz="2400" b="1" dirty="0"/>
            </a:br>
            <a:r>
              <a:rPr lang="en-US" sz="2400" b="1" dirty="0"/>
              <a:t>Processing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0458D0D-8A66-4D15-A74C-B70E670D6D92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7396DE80-CB4B-4A65-854F-054DFA6269AF}"/>
              </a:ext>
            </a:extLst>
          </p:cNvPr>
          <p:cNvSpPr txBox="1">
            <a:spLocks/>
          </p:cNvSpPr>
          <p:nvPr/>
        </p:nvSpPr>
        <p:spPr>
          <a:xfrm>
            <a:off x="319174" y="1821355"/>
            <a:ext cx="2599867" cy="3455491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CNN</a:t>
            </a:r>
          </a:p>
          <a:p>
            <a:r>
              <a:rPr lang="de-DE" sz="1800" b="1" dirty="0"/>
              <a:t>Decoder: </a:t>
            </a:r>
            <a:r>
              <a:rPr lang="de-DE" sz="1800" dirty="0"/>
              <a:t>CNN</a:t>
            </a:r>
            <a:br>
              <a:rPr lang="de-DE" sz="1800" dirty="0"/>
            </a:br>
            <a:endParaRPr lang="de-DE" sz="1800" dirty="0"/>
          </a:p>
          <a:p>
            <a:endParaRPr lang="de-DE" sz="1800" dirty="0"/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6AD714D9-F197-4688-BD0A-3E90B3FF3CCA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Architecture</a:t>
            </a:r>
            <a:endParaRPr lang="de-DE" sz="1800" dirty="0"/>
          </a:p>
        </p:txBody>
      </p:sp>
      <p:pic>
        <p:nvPicPr>
          <p:cNvPr id="9" name="Grafik 8" descr="Ein Bild, das Uhr enthält.&#10;&#10;Automatisch generierte Beschreibung">
            <a:extLst>
              <a:ext uri="{FF2B5EF4-FFF2-40B4-BE49-F238E27FC236}">
                <a16:creationId xmlns:a16="http://schemas.microsoft.com/office/drawing/2014/main" id="{386EF25B-4B70-4ED2-B861-6D3E3668F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903" y="899423"/>
            <a:ext cx="7549911" cy="38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17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D5F0415-C55B-4ED9-9DF1-D74BAA030AA3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E1BA923B-1276-4F55-949B-5107EE3926D5}"/>
              </a:ext>
            </a:extLst>
          </p:cNvPr>
          <p:cNvSpPr txBox="1">
            <a:spLocks/>
          </p:cNvSpPr>
          <p:nvPr/>
        </p:nvSpPr>
        <p:spPr>
          <a:xfrm>
            <a:off x="319174" y="409955"/>
            <a:ext cx="2599867" cy="1209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Multi-Step Attention </a:t>
            </a:r>
            <a:r>
              <a:rPr lang="en-US" sz="2400" dirty="0"/>
              <a:t>in </a:t>
            </a:r>
            <a:r>
              <a:rPr lang="en-US" sz="2400" b="1" dirty="0"/>
              <a:t>Natural Language</a:t>
            </a:r>
            <a:br>
              <a:rPr lang="en-US" sz="2400" b="1" dirty="0"/>
            </a:br>
            <a:r>
              <a:rPr lang="en-US" sz="2400" b="1" dirty="0"/>
              <a:t>Processing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0458D0D-8A66-4D15-A74C-B70E670D6D92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7396DE80-CB4B-4A65-854F-054DFA6269AF}"/>
              </a:ext>
            </a:extLst>
          </p:cNvPr>
          <p:cNvSpPr txBox="1">
            <a:spLocks/>
          </p:cNvSpPr>
          <p:nvPr/>
        </p:nvSpPr>
        <p:spPr>
          <a:xfrm>
            <a:off x="319174" y="1821355"/>
            <a:ext cx="2599867" cy="3455491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CNN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convolutional</a:t>
            </a:r>
            <a:r>
              <a:rPr lang="de-DE" sz="1600" b="1" dirty="0"/>
              <a:t> </a:t>
            </a:r>
            <a:r>
              <a:rPr lang="de-DE" sz="1600" b="1" dirty="0" err="1"/>
              <a:t>features</a:t>
            </a:r>
            <a:r>
              <a:rPr lang="de-DE" sz="1600" b="1" dirty="0"/>
              <a:t> </a:t>
            </a:r>
            <a:r>
              <a:rPr lang="de-DE" sz="1600" dirty="0" err="1"/>
              <a:t>encodes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600" dirty="0"/>
          </a:p>
          <a:p>
            <a:r>
              <a:rPr lang="de-DE" sz="1800" b="1" dirty="0"/>
              <a:t>Decoder: </a:t>
            </a:r>
            <a:r>
              <a:rPr lang="de-DE" sz="1800" dirty="0"/>
              <a:t>CNN</a:t>
            </a:r>
            <a:br>
              <a:rPr lang="de-DE" sz="1800" dirty="0"/>
            </a:br>
            <a:endParaRPr lang="de-DE" sz="1800" dirty="0"/>
          </a:p>
          <a:p>
            <a:endParaRPr lang="de-DE" sz="1800" dirty="0"/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6AD714D9-F197-4688-BD0A-3E90B3FF3CCA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</a:t>
            </a:r>
            <a:endParaRPr lang="de-DE" sz="18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322AA5F-19FB-4C79-8248-49FD7FF1E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276" y="1014717"/>
            <a:ext cx="7491999" cy="404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88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D5F0415-C55B-4ED9-9DF1-D74BAA030AA3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E1BA923B-1276-4F55-949B-5107EE3926D5}"/>
              </a:ext>
            </a:extLst>
          </p:cNvPr>
          <p:cNvSpPr txBox="1">
            <a:spLocks/>
          </p:cNvSpPr>
          <p:nvPr/>
        </p:nvSpPr>
        <p:spPr>
          <a:xfrm>
            <a:off x="319174" y="409955"/>
            <a:ext cx="2599867" cy="12095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Multi-Step Attention </a:t>
            </a:r>
            <a:r>
              <a:rPr lang="en-US" sz="2400" dirty="0"/>
              <a:t>in </a:t>
            </a:r>
            <a:r>
              <a:rPr lang="en-US" sz="2400" b="1" dirty="0"/>
              <a:t>Natural Language</a:t>
            </a:r>
            <a:br>
              <a:rPr lang="en-US" sz="2400" b="1" dirty="0"/>
            </a:br>
            <a:r>
              <a:rPr lang="en-US" sz="2400" b="1" dirty="0"/>
              <a:t>Processing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0458D0D-8A66-4D15-A74C-B70E670D6D92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platzhalter 57">
            <a:extLst>
              <a:ext uri="{FF2B5EF4-FFF2-40B4-BE49-F238E27FC236}">
                <a16:creationId xmlns:a16="http://schemas.microsoft.com/office/drawing/2014/main" id="{7396DE80-CB4B-4A65-854F-054DFA6269AF}"/>
              </a:ext>
            </a:extLst>
          </p:cNvPr>
          <p:cNvSpPr txBox="1">
            <a:spLocks/>
          </p:cNvSpPr>
          <p:nvPr/>
        </p:nvSpPr>
        <p:spPr>
          <a:xfrm>
            <a:off x="319174" y="1821355"/>
            <a:ext cx="2599867" cy="3455491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CNN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convolutional</a:t>
            </a:r>
            <a:r>
              <a:rPr lang="de-DE" sz="1600" b="1" dirty="0"/>
              <a:t> </a:t>
            </a:r>
            <a:r>
              <a:rPr lang="de-DE" sz="1600" b="1" dirty="0" err="1"/>
              <a:t>features</a:t>
            </a:r>
            <a:r>
              <a:rPr lang="de-DE" sz="1600" b="1" dirty="0"/>
              <a:t> </a:t>
            </a:r>
            <a:r>
              <a:rPr lang="de-DE" sz="1600" dirty="0" err="1"/>
              <a:t>encodes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800" dirty="0"/>
          </a:p>
          <a:p>
            <a:r>
              <a:rPr lang="de-DE" sz="1800" b="1" dirty="0"/>
              <a:t>Decoder: </a:t>
            </a:r>
            <a:r>
              <a:rPr lang="de-DE" sz="1800" dirty="0"/>
              <a:t>CNN</a:t>
            </a:r>
          </a:p>
          <a:p>
            <a:r>
              <a:rPr lang="de-DE" sz="1600" b="1" dirty="0"/>
              <a:t>Multi-</a:t>
            </a:r>
            <a:r>
              <a:rPr lang="de-DE" sz="1600" b="1" dirty="0" err="1"/>
              <a:t>Step</a:t>
            </a:r>
            <a:r>
              <a:rPr lang="de-DE" sz="1600" b="1" dirty="0"/>
              <a:t> Attention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600" dirty="0" err="1"/>
              <a:t>allows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recover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current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current</a:t>
            </a:r>
            <a:r>
              <a:rPr lang="de-DE" sz="1600" dirty="0"/>
              <a:t> </a:t>
            </a:r>
            <a:r>
              <a:rPr lang="de-DE" sz="1600" dirty="0" err="1"/>
              <a:t>deconvolutional</a:t>
            </a:r>
            <a:r>
              <a:rPr lang="de-DE" sz="1600" dirty="0"/>
              <a:t> </a:t>
            </a:r>
            <a:r>
              <a:rPr lang="de-DE" sz="1600" dirty="0" err="1"/>
              <a:t>steps</a:t>
            </a:r>
            <a:endParaRPr lang="de-DE" sz="1600" dirty="0"/>
          </a:p>
          <a:p>
            <a:endParaRPr lang="de-DE" sz="1800" dirty="0"/>
          </a:p>
          <a:p>
            <a:endParaRPr lang="de-DE" sz="1800" dirty="0"/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6AD714D9-F197-4688-BD0A-3E90B3FF3CCA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Decoder</a:t>
            </a:r>
            <a:endParaRPr lang="de-DE" sz="1800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134A2C5-FBBE-4091-BF01-1169BF033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851" y="646684"/>
            <a:ext cx="7491999" cy="397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60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1E4D76E4-041F-4471-99EA-11A16CD6EA4D}"/>
              </a:ext>
            </a:extLst>
          </p:cNvPr>
          <p:cNvCxnSpPr>
            <a:cxnSpLocks/>
          </p:cNvCxnSpPr>
          <p:nvPr/>
        </p:nvCxnSpPr>
        <p:spPr>
          <a:xfrm>
            <a:off x="0" y="2792687"/>
            <a:ext cx="11866880" cy="0"/>
          </a:xfrm>
          <a:prstGeom prst="line">
            <a:avLst/>
          </a:prstGeom>
          <a:ln w="304800" cap="flat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42DBC0A-A142-4015-83BF-8501384BAB62}"/>
              </a:ext>
            </a:extLst>
          </p:cNvPr>
          <p:cNvGrpSpPr/>
          <p:nvPr userDrawn="1"/>
        </p:nvGrpSpPr>
        <p:grpSpPr>
          <a:xfrm>
            <a:off x="1043176" y="2193247"/>
            <a:ext cx="1198873" cy="1198876"/>
            <a:chOff x="975360" y="2700721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C3C52908-51B4-4B35-BE97-6BEF4EB39F1A}"/>
                </a:ext>
              </a:extLst>
            </p:cNvPr>
            <p:cNvSpPr/>
            <p:nvPr userDrawn="1"/>
          </p:nvSpPr>
          <p:spPr>
            <a:xfrm>
              <a:off x="975360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5">
              <a:extLst>
                <a:ext uri="{FF2B5EF4-FFF2-40B4-BE49-F238E27FC236}">
                  <a16:creationId xmlns:a16="http://schemas.microsoft.com/office/drawing/2014/main" id="{5F804B14-48F0-470D-B371-6F45B95F3AA6}"/>
                </a:ext>
              </a:extLst>
            </p:cNvPr>
            <p:cNvSpPr/>
            <p:nvPr userDrawn="1"/>
          </p:nvSpPr>
          <p:spPr>
            <a:xfrm>
              <a:off x="975360" y="2700721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DEB660B-7B22-4752-849F-E5DC828ED456}"/>
              </a:ext>
            </a:extLst>
          </p:cNvPr>
          <p:cNvGrpSpPr/>
          <p:nvPr userDrawn="1"/>
        </p:nvGrpSpPr>
        <p:grpSpPr>
          <a:xfrm>
            <a:off x="4047291" y="2193250"/>
            <a:ext cx="1198877" cy="1198874"/>
            <a:chOff x="4387101" y="2700724"/>
            <a:chExt cx="1198877" cy="1198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6237DA26-0D00-4789-810D-1A8E4FE91E13}"/>
                </a:ext>
              </a:extLst>
            </p:cNvPr>
            <p:cNvSpPr/>
            <p:nvPr userDrawn="1"/>
          </p:nvSpPr>
          <p:spPr>
            <a:xfrm>
              <a:off x="4387101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8" name="Kreis: Hohl 16">
              <a:extLst>
                <a:ext uri="{FF2B5EF4-FFF2-40B4-BE49-F238E27FC236}">
                  <a16:creationId xmlns:a16="http://schemas.microsoft.com/office/drawing/2014/main" id="{FD7E7486-1670-4DE7-87EF-6B541C16AC76}"/>
                </a:ext>
              </a:extLst>
            </p:cNvPr>
            <p:cNvSpPr/>
            <p:nvPr userDrawn="1"/>
          </p:nvSpPr>
          <p:spPr>
            <a:xfrm>
              <a:off x="4387104" y="2700724"/>
              <a:ext cx="1198874" cy="1198874"/>
            </a:xfrm>
            <a:prstGeom prst="donut">
              <a:avLst>
                <a:gd name="adj" fmla="val 1536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CFA42F9-4DBB-446B-9D2D-135E05A49203}"/>
              </a:ext>
            </a:extLst>
          </p:cNvPr>
          <p:cNvGrpSpPr/>
          <p:nvPr userDrawn="1"/>
        </p:nvGrpSpPr>
        <p:grpSpPr>
          <a:xfrm>
            <a:off x="5825294" y="2201988"/>
            <a:ext cx="1198873" cy="1198876"/>
            <a:chOff x="6165104" y="2709462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9E52CD1-DD66-493B-AC86-BE7C2A88AB83}"/>
                </a:ext>
              </a:extLst>
            </p:cNvPr>
            <p:cNvSpPr/>
            <p:nvPr userDrawn="1"/>
          </p:nvSpPr>
          <p:spPr>
            <a:xfrm>
              <a:off x="6165104" y="2709465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6" name="Kreis: Hohl 17">
              <a:extLst>
                <a:ext uri="{FF2B5EF4-FFF2-40B4-BE49-F238E27FC236}">
                  <a16:creationId xmlns:a16="http://schemas.microsoft.com/office/drawing/2014/main" id="{7854653A-56BA-4BC1-8A9D-745ABEC3F738}"/>
                </a:ext>
              </a:extLst>
            </p:cNvPr>
            <p:cNvSpPr/>
            <p:nvPr userDrawn="1"/>
          </p:nvSpPr>
          <p:spPr>
            <a:xfrm>
              <a:off x="6165104" y="2709462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F11BC6A-1F17-4454-857E-ECB158296183}"/>
              </a:ext>
            </a:extLst>
          </p:cNvPr>
          <p:cNvGrpSpPr/>
          <p:nvPr userDrawn="1"/>
        </p:nvGrpSpPr>
        <p:grpSpPr>
          <a:xfrm>
            <a:off x="7524234" y="2188099"/>
            <a:ext cx="1198877" cy="1198877"/>
            <a:chOff x="7864044" y="2695573"/>
            <a:chExt cx="1198877" cy="119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FF098F5-AE28-4E73-8820-5D90637CBE8F}"/>
                </a:ext>
              </a:extLst>
            </p:cNvPr>
            <p:cNvSpPr/>
            <p:nvPr userDrawn="1"/>
          </p:nvSpPr>
          <p:spPr>
            <a:xfrm>
              <a:off x="7864046" y="2695577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4" name="Kreis: Hohl 18">
              <a:extLst>
                <a:ext uri="{FF2B5EF4-FFF2-40B4-BE49-F238E27FC236}">
                  <a16:creationId xmlns:a16="http://schemas.microsoft.com/office/drawing/2014/main" id="{0AFD6B5F-1DE5-471C-BB06-D2BEB3D0698E}"/>
                </a:ext>
              </a:extLst>
            </p:cNvPr>
            <p:cNvSpPr/>
            <p:nvPr userDrawn="1"/>
          </p:nvSpPr>
          <p:spPr>
            <a:xfrm>
              <a:off x="7864044" y="2695573"/>
              <a:ext cx="1198877" cy="1198877"/>
            </a:xfrm>
            <a:prstGeom prst="donut">
              <a:avLst>
                <a:gd name="adj" fmla="val 1536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434FD58-185C-4BBC-8CF9-5DBF3D3BA056}"/>
              </a:ext>
            </a:extLst>
          </p:cNvPr>
          <p:cNvGrpSpPr/>
          <p:nvPr userDrawn="1"/>
        </p:nvGrpSpPr>
        <p:grpSpPr>
          <a:xfrm>
            <a:off x="9264444" y="2193244"/>
            <a:ext cx="1198877" cy="1198877"/>
            <a:chOff x="9604254" y="2700718"/>
            <a:chExt cx="1198877" cy="119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0D129D73-3FEC-44EA-855F-C15916826434}"/>
                </a:ext>
              </a:extLst>
            </p:cNvPr>
            <p:cNvSpPr/>
            <p:nvPr userDrawn="1"/>
          </p:nvSpPr>
          <p:spPr>
            <a:xfrm>
              <a:off x="9604258" y="2700722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2" name="Kreis: Hohl 19">
              <a:extLst>
                <a:ext uri="{FF2B5EF4-FFF2-40B4-BE49-F238E27FC236}">
                  <a16:creationId xmlns:a16="http://schemas.microsoft.com/office/drawing/2014/main" id="{7F5D089E-1670-421C-B348-7778D7926000}"/>
                </a:ext>
              </a:extLst>
            </p:cNvPr>
            <p:cNvSpPr/>
            <p:nvPr userDrawn="1"/>
          </p:nvSpPr>
          <p:spPr>
            <a:xfrm>
              <a:off x="9604254" y="2700718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3F57626-C9AA-4032-97A0-AB6E1D9A7281}"/>
              </a:ext>
            </a:extLst>
          </p:cNvPr>
          <p:cNvGrpSpPr/>
          <p:nvPr/>
        </p:nvGrpSpPr>
        <p:grpSpPr>
          <a:xfrm>
            <a:off x="471670" y="356159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aute 21">
              <a:extLst>
                <a:ext uri="{FF2B5EF4-FFF2-40B4-BE49-F238E27FC236}">
                  <a16:creationId xmlns:a16="http://schemas.microsoft.com/office/drawing/2014/main" id="{24480080-8DAC-4259-BC02-1BEEAADB67A7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E03D1B7-7298-4811-BCCC-B59083A57F26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4" name="Rechteck: Abgerundete Ecken 20">
                <a:extLst>
                  <a:ext uri="{FF2B5EF4-FFF2-40B4-BE49-F238E27FC236}">
                    <a16:creationId xmlns:a16="http://schemas.microsoft.com/office/drawing/2014/main" id="{4674EDC6-A9D2-4450-A41B-DAE1EE251988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25" name="Rechteck: Abgerundete Ecken 21">
                <a:extLst>
                  <a:ext uri="{FF2B5EF4-FFF2-40B4-BE49-F238E27FC236}">
                    <a16:creationId xmlns:a16="http://schemas.microsoft.com/office/drawing/2014/main" id="{9B6CBEEE-3DBC-4F61-8585-B1044A4B3C0A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54A6EA5-CB37-4E69-B20E-ACDB8B33D54D}"/>
              </a:ext>
            </a:extLst>
          </p:cNvPr>
          <p:cNvGrpSpPr/>
          <p:nvPr/>
        </p:nvGrpSpPr>
        <p:grpSpPr>
          <a:xfrm>
            <a:off x="5246167" y="3546499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Raute 26">
              <a:extLst>
                <a:ext uri="{FF2B5EF4-FFF2-40B4-BE49-F238E27FC236}">
                  <a16:creationId xmlns:a16="http://schemas.microsoft.com/office/drawing/2014/main" id="{36542735-F737-4DB6-93D2-BEE2BB313C8A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10BADB60-0535-456C-9A5E-9521D4E15E9B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9" name="Rechteck: Abgerundete Ecken 33">
                <a:extLst>
                  <a:ext uri="{FF2B5EF4-FFF2-40B4-BE49-F238E27FC236}">
                    <a16:creationId xmlns:a16="http://schemas.microsoft.com/office/drawing/2014/main" id="{B39BDBC8-91B3-4DF1-9D7D-CB91B070A02D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30" name="Rechteck: Abgerundete Ecken 34">
                <a:extLst>
                  <a:ext uri="{FF2B5EF4-FFF2-40B4-BE49-F238E27FC236}">
                    <a16:creationId xmlns:a16="http://schemas.microsoft.com/office/drawing/2014/main" id="{3D534735-8828-472A-A6A4-E528D91B0F39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B4B9D28-37C0-40E7-80D4-A3474BC614D5}"/>
              </a:ext>
            </a:extLst>
          </p:cNvPr>
          <p:cNvGrpSpPr/>
          <p:nvPr/>
        </p:nvGrpSpPr>
        <p:grpSpPr>
          <a:xfrm>
            <a:off x="8692944" y="356159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D5F6253A-7FD2-404B-A592-F4EB2A11B091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5E6BF03C-28E8-4845-97C7-2A3516D25445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34" name="Rechteck: Abgerundete Ecken 38">
                <a:extLst>
                  <a:ext uri="{FF2B5EF4-FFF2-40B4-BE49-F238E27FC236}">
                    <a16:creationId xmlns:a16="http://schemas.microsoft.com/office/drawing/2014/main" id="{686C4F67-B9F0-4C05-9EBD-625A5D867F7E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35" name="Rechteck: Abgerundete Ecken 39">
                <a:extLst>
                  <a:ext uri="{FF2B5EF4-FFF2-40B4-BE49-F238E27FC236}">
                    <a16:creationId xmlns:a16="http://schemas.microsoft.com/office/drawing/2014/main" id="{9460C68B-A420-4EDB-BFC5-C255266E5685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74A25DE-1A12-4EFA-A035-387EEC6DC426}"/>
              </a:ext>
            </a:extLst>
          </p:cNvPr>
          <p:cNvGrpSpPr/>
          <p:nvPr/>
        </p:nvGrpSpPr>
        <p:grpSpPr>
          <a:xfrm rot="10800000">
            <a:off x="3483413" y="524499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32D73D8B-93DB-4899-A45E-CF362201046D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4BEC3B1E-9D89-403B-9C6D-708FFA1F4336}"/>
                </a:ext>
              </a:extLst>
            </p:cNvPr>
            <p:cNvGrpSpPr/>
            <p:nvPr userDrawn="1"/>
          </p:nvGrpSpPr>
          <p:grpSpPr>
            <a:xfrm>
              <a:off x="403854" y="4321208"/>
              <a:ext cx="2341884" cy="1285242"/>
              <a:chOff x="403854" y="4321208"/>
              <a:chExt cx="2341884" cy="1285242"/>
            </a:xfrm>
          </p:grpSpPr>
          <p:sp>
            <p:nvSpPr>
              <p:cNvPr id="39" name="Rechteck: Abgerundete Ecken 48">
                <a:extLst>
                  <a:ext uri="{FF2B5EF4-FFF2-40B4-BE49-F238E27FC236}">
                    <a16:creationId xmlns:a16="http://schemas.microsoft.com/office/drawing/2014/main" id="{15F302E6-115A-4614-AF0F-69D9B68E60F4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40" name="Rechteck: Abgerundete Ecken 49">
                <a:extLst>
                  <a:ext uri="{FF2B5EF4-FFF2-40B4-BE49-F238E27FC236}">
                    <a16:creationId xmlns:a16="http://schemas.microsoft.com/office/drawing/2014/main" id="{49CF85C1-4D4B-4F29-AD03-F1E838ADA01A}"/>
                  </a:ext>
                </a:extLst>
              </p:cNvPr>
              <p:cNvSpPr/>
              <p:nvPr userDrawn="1"/>
            </p:nvSpPr>
            <p:spPr>
              <a:xfrm>
                <a:off x="403854" y="4321208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4AE5209-08FF-471B-8EDC-C56A988B77CA}"/>
              </a:ext>
            </a:extLst>
          </p:cNvPr>
          <p:cNvGrpSpPr/>
          <p:nvPr/>
        </p:nvGrpSpPr>
        <p:grpSpPr>
          <a:xfrm rot="10800000">
            <a:off x="6922563" y="50080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2" name="Raute 41">
              <a:extLst>
                <a:ext uri="{FF2B5EF4-FFF2-40B4-BE49-F238E27FC236}">
                  <a16:creationId xmlns:a16="http://schemas.microsoft.com/office/drawing/2014/main" id="{AFB963DE-CD66-4E15-B386-AD33831DF51F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F8A11E8C-EE34-4053-850D-DBFDEDA5DCDC}"/>
                </a:ext>
              </a:extLst>
            </p:cNvPr>
            <p:cNvGrpSpPr/>
            <p:nvPr userDrawn="1"/>
          </p:nvGrpSpPr>
          <p:grpSpPr>
            <a:xfrm>
              <a:off x="403854" y="4321208"/>
              <a:ext cx="2341884" cy="1285242"/>
              <a:chOff x="403854" y="4321208"/>
              <a:chExt cx="2341884" cy="1285242"/>
            </a:xfrm>
          </p:grpSpPr>
          <p:sp>
            <p:nvSpPr>
              <p:cNvPr id="44" name="Rechteck: Abgerundete Ecken 53">
                <a:extLst>
                  <a:ext uri="{FF2B5EF4-FFF2-40B4-BE49-F238E27FC236}">
                    <a16:creationId xmlns:a16="http://schemas.microsoft.com/office/drawing/2014/main" id="{F5A6FF54-AFE4-4FF9-9A61-DABC427DAC2A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45" name="Rechteck: Abgerundete Ecken 54">
                <a:extLst>
                  <a:ext uri="{FF2B5EF4-FFF2-40B4-BE49-F238E27FC236}">
                    <a16:creationId xmlns:a16="http://schemas.microsoft.com/office/drawing/2014/main" id="{5C162F52-1B8C-47F4-A01F-4BB8A55A8B5B}"/>
                  </a:ext>
                </a:extLst>
              </p:cNvPr>
              <p:cNvSpPr/>
              <p:nvPr userDrawn="1"/>
            </p:nvSpPr>
            <p:spPr>
              <a:xfrm>
                <a:off x="403854" y="4321208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sp>
        <p:nvSpPr>
          <p:cNvPr id="46" name="Textplatzhalter 57">
            <a:extLst>
              <a:ext uri="{FF2B5EF4-FFF2-40B4-BE49-F238E27FC236}">
                <a16:creationId xmlns:a16="http://schemas.microsoft.com/office/drawing/2014/main" id="{8E99CBFD-DA61-4BA9-B878-69780A73D221}"/>
              </a:ext>
            </a:extLst>
          </p:cNvPr>
          <p:cNvSpPr txBox="1">
            <a:spLocks/>
          </p:cNvSpPr>
          <p:nvPr/>
        </p:nvSpPr>
        <p:spPr>
          <a:xfrm>
            <a:off x="3547383" y="745984"/>
            <a:ext cx="2198688" cy="9557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Image </a:t>
            </a:r>
            <a:r>
              <a:rPr lang="de-DE" sz="1600" b="1" dirty="0" err="1"/>
              <a:t>Captioning</a:t>
            </a:r>
            <a:endParaRPr lang="de-DE" sz="1600" b="1" dirty="0"/>
          </a:p>
        </p:txBody>
      </p:sp>
      <p:sp>
        <p:nvSpPr>
          <p:cNvPr id="49" name="Textplatzhalter 57">
            <a:extLst>
              <a:ext uri="{FF2B5EF4-FFF2-40B4-BE49-F238E27FC236}">
                <a16:creationId xmlns:a16="http://schemas.microsoft.com/office/drawing/2014/main" id="{FB4FB955-9A30-47E3-A2E2-C7B98D83AE26}"/>
              </a:ext>
            </a:extLst>
          </p:cNvPr>
          <p:cNvSpPr txBox="1">
            <a:spLocks/>
          </p:cNvSpPr>
          <p:nvPr/>
        </p:nvSpPr>
        <p:spPr>
          <a:xfrm>
            <a:off x="6999404" y="1111013"/>
            <a:ext cx="2198688" cy="545707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0" name="Textplatzhalter 57">
            <a:extLst>
              <a:ext uri="{FF2B5EF4-FFF2-40B4-BE49-F238E27FC236}">
                <a16:creationId xmlns:a16="http://schemas.microsoft.com/office/drawing/2014/main" id="{72E65E7B-A67C-42C9-9C3A-A5A84B7280F9}"/>
              </a:ext>
            </a:extLst>
          </p:cNvPr>
          <p:cNvSpPr txBox="1">
            <a:spLocks/>
          </p:cNvSpPr>
          <p:nvPr/>
        </p:nvSpPr>
        <p:spPr>
          <a:xfrm>
            <a:off x="532639" y="3953225"/>
            <a:ext cx="2198688" cy="875504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Human </a:t>
            </a:r>
            <a:r>
              <a:rPr lang="de-DE" sz="1600" b="1" dirty="0" err="1"/>
              <a:t>Perception</a:t>
            </a:r>
            <a:endParaRPr lang="de-DE" sz="1600" b="1" dirty="0"/>
          </a:p>
        </p:txBody>
      </p:sp>
      <p:sp>
        <p:nvSpPr>
          <p:cNvPr id="54" name="Textplatzhalter 57">
            <a:extLst>
              <a:ext uri="{FF2B5EF4-FFF2-40B4-BE49-F238E27FC236}">
                <a16:creationId xmlns:a16="http://schemas.microsoft.com/office/drawing/2014/main" id="{35827504-61C9-4D2E-BAC0-04BA7F4CDE2C}"/>
              </a:ext>
            </a:extLst>
          </p:cNvPr>
          <p:cNvSpPr txBox="1">
            <a:spLocks/>
          </p:cNvSpPr>
          <p:nvPr/>
        </p:nvSpPr>
        <p:spPr>
          <a:xfrm>
            <a:off x="8763754" y="3942589"/>
            <a:ext cx="2198688" cy="899705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Self-Attention</a:t>
            </a:r>
            <a:r>
              <a:rPr lang="de-DE" sz="1600" dirty="0"/>
              <a:t> in</a:t>
            </a:r>
            <a:br>
              <a:rPr lang="de-DE" sz="1600" dirty="0"/>
            </a:br>
            <a:r>
              <a:rPr lang="de-DE" sz="1600" b="1" dirty="0"/>
              <a:t>Natural Language</a:t>
            </a:r>
            <a:br>
              <a:rPr lang="de-DE" sz="1600" b="1" dirty="0"/>
            </a:br>
            <a:r>
              <a:rPr lang="de-DE" sz="1600" b="1" dirty="0"/>
              <a:t>Processing</a:t>
            </a:r>
          </a:p>
        </p:txBody>
      </p:sp>
      <p:sp>
        <p:nvSpPr>
          <p:cNvPr id="55" name="Textplatzhalter 57">
            <a:extLst>
              <a:ext uri="{FF2B5EF4-FFF2-40B4-BE49-F238E27FC236}">
                <a16:creationId xmlns:a16="http://schemas.microsoft.com/office/drawing/2014/main" id="{DF47308D-5D3B-47C0-A2BF-C7439C11D856}"/>
              </a:ext>
            </a:extLst>
          </p:cNvPr>
          <p:cNvSpPr txBox="1">
            <a:spLocks/>
          </p:cNvSpPr>
          <p:nvPr/>
        </p:nvSpPr>
        <p:spPr>
          <a:xfrm>
            <a:off x="8763754" y="4265290"/>
            <a:ext cx="2198688" cy="563439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de-DE" dirty="0"/>
            </a:br>
            <a:endParaRPr lang="de-DE" dirty="0"/>
          </a:p>
        </p:txBody>
      </p:sp>
      <p:sp>
        <p:nvSpPr>
          <p:cNvPr id="56" name="Textplatzhalter 68">
            <a:extLst>
              <a:ext uri="{FF2B5EF4-FFF2-40B4-BE49-F238E27FC236}">
                <a16:creationId xmlns:a16="http://schemas.microsoft.com/office/drawing/2014/main" id="{92F624F5-1685-45F3-A8FC-E434229AB49C}"/>
              </a:ext>
            </a:extLst>
          </p:cNvPr>
          <p:cNvSpPr txBox="1">
            <a:spLocks/>
          </p:cNvSpPr>
          <p:nvPr/>
        </p:nvSpPr>
        <p:spPr>
          <a:xfrm>
            <a:off x="1312412" y="2481514"/>
            <a:ext cx="660400" cy="622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200" dirty="0"/>
            </a:br>
            <a:r>
              <a:rPr lang="de-DE" dirty="0"/>
              <a:t>1990s</a:t>
            </a:r>
          </a:p>
        </p:txBody>
      </p:sp>
      <p:sp>
        <p:nvSpPr>
          <p:cNvPr id="57" name="Textplatzhalter 68">
            <a:extLst>
              <a:ext uri="{FF2B5EF4-FFF2-40B4-BE49-F238E27FC236}">
                <a16:creationId xmlns:a16="http://schemas.microsoft.com/office/drawing/2014/main" id="{656F9A1F-13D6-45D3-AB21-1093115E4E7B}"/>
              </a:ext>
            </a:extLst>
          </p:cNvPr>
          <p:cNvSpPr txBox="1">
            <a:spLocks/>
          </p:cNvSpPr>
          <p:nvPr/>
        </p:nvSpPr>
        <p:spPr>
          <a:xfrm>
            <a:off x="4228212" y="2579477"/>
            <a:ext cx="822348" cy="42875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dirty="0"/>
            </a:br>
            <a:r>
              <a:rPr lang="de-DE" dirty="0"/>
              <a:t>2014</a:t>
            </a:r>
          </a:p>
        </p:txBody>
      </p:sp>
      <p:sp>
        <p:nvSpPr>
          <p:cNvPr id="58" name="Textplatzhalter 68">
            <a:extLst>
              <a:ext uri="{FF2B5EF4-FFF2-40B4-BE49-F238E27FC236}">
                <a16:creationId xmlns:a16="http://schemas.microsoft.com/office/drawing/2014/main" id="{4AB8E038-7EC1-4D18-896D-CB7EDC705A44}"/>
              </a:ext>
            </a:extLst>
          </p:cNvPr>
          <p:cNvSpPr txBox="1">
            <a:spLocks/>
          </p:cNvSpPr>
          <p:nvPr/>
        </p:nvSpPr>
        <p:spPr>
          <a:xfrm>
            <a:off x="6095839" y="2481515"/>
            <a:ext cx="660400" cy="6110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400" dirty="0"/>
            </a:br>
            <a:r>
              <a:rPr lang="de-DE" dirty="0"/>
              <a:t>2015</a:t>
            </a:r>
          </a:p>
        </p:txBody>
      </p:sp>
      <p:sp>
        <p:nvSpPr>
          <p:cNvPr id="59" name="Textplatzhalter 68">
            <a:extLst>
              <a:ext uri="{FF2B5EF4-FFF2-40B4-BE49-F238E27FC236}">
                <a16:creationId xmlns:a16="http://schemas.microsoft.com/office/drawing/2014/main" id="{6B4E0AAF-7D60-4D0B-87B1-550632FEDC1D}"/>
              </a:ext>
            </a:extLst>
          </p:cNvPr>
          <p:cNvSpPr txBox="1">
            <a:spLocks/>
          </p:cNvSpPr>
          <p:nvPr/>
        </p:nvSpPr>
        <p:spPr>
          <a:xfrm>
            <a:off x="7793472" y="2481514"/>
            <a:ext cx="660400" cy="5570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dirty="0"/>
            </a:br>
            <a:r>
              <a:rPr lang="de-DE" dirty="0"/>
              <a:t>2016</a:t>
            </a:r>
          </a:p>
        </p:txBody>
      </p:sp>
      <p:sp>
        <p:nvSpPr>
          <p:cNvPr id="60" name="Textplatzhalter 68">
            <a:extLst>
              <a:ext uri="{FF2B5EF4-FFF2-40B4-BE49-F238E27FC236}">
                <a16:creationId xmlns:a16="http://schemas.microsoft.com/office/drawing/2014/main" id="{C106904F-0692-499F-8FD2-AE3B963F74EB}"/>
              </a:ext>
            </a:extLst>
          </p:cNvPr>
          <p:cNvSpPr txBox="1">
            <a:spLocks/>
          </p:cNvSpPr>
          <p:nvPr/>
        </p:nvSpPr>
        <p:spPr>
          <a:xfrm>
            <a:off x="9532898" y="2505984"/>
            <a:ext cx="660400" cy="57573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dirty="0"/>
            </a:br>
            <a:r>
              <a:rPr lang="de-DE" dirty="0"/>
              <a:t>2017</a:t>
            </a:r>
          </a:p>
        </p:txBody>
      </p:sp>
      <p:sp>
        <p:nvSpPr>
          <p:cNvPr id="63" name="Textplatzhalter 57">
            <a:extLst>
              <a:ext uri="{FF2B5EF4-FFF2-40B4-BE49-F238E27FC236}">
                <a16:creationId xmlns:a16="http://schemas.microsoft.com/office/drawing/2014/main" id="{93FE92B1-D332-4567-91C5-E45604793D14}"/>
              </a:ext>
            </a:extLst>
          </p:cNvPr>
          <p:cNvSpPr txBox="1">
            <a:spLocks/>
          </p:cNvSpPr>
          <p:nvPr/>
        </p:nvSpPr>
        <p:spPr>
          <a:xfrm>
            <a:off x="5293335" y="3949589"/>
            <a:ext cx="2198688" cy="8776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Global Attention</a:t>
            </a:r>
            <a:r>
              <a:rPr lang="de-DE" sz="1600" dirty="0"/>
              <a:t> in</a:t>
            </a:r>
            <a:br>
              <a:rPr lang="de-DE" sz="1600" b="1" dirty="0"/>
            </a:br>
            <a:r>
              <a:rPr lang="de-DE" sz="1600" b="1" dirty="0"/>
              <a:t>Machine Translation</a:t>
            </a:r>
          </a:p>
        </p:txBody>
      </p:sp>
      <p:sp>
        <p:nvSpPr>
          <p:cNvPr id="68" name="Textplatzhalter 57">
            <a:extLst>
              <a:ext uri="{FF2B5EF4-FFF2-40B4-BE49-F238E27FC236}">
                <a16:creationId xmlns:a16="http://schemas.microsoft.com/office/drawing/2014/main" id="{C3C2314D-E4A8-49D0-8480-111F66DDB876}"/>
              </a:ext>
            </a:extLst>
          </p:cNvPr>
          <p:cNvSpPr txBox="1">
            <a:spLocks/>
          </p:cNvSpPr>
          <p:nvPr/>
        </p:nvSpPr>
        <p:spPr>
          <a:xfrm>
            <a:off x="6999404" y="774399"/>
            <a:ext cx="2198688" cy="9273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Multi-</a:t>
            </a:r>
            <a:r>
              <a:rPr lang="de-DE" sz="1600" i="1" dirty="0" err="1"/>
              <a:t>Step</a:t>
            </a:r>
            <a:r>
              <a:rPr lang="de-DE" sz="1600" i="1" dirty="0"/>
              <a:t> Attention</a:t>
            </a:r>
            <a:r>
              <a:rPr lang="de-DE" sz="1600" dirty="0"/>
              <a:t> in</a:t>
            </a:r>
            <a:br>
              <a:rPr lang="de-DE" sz="1600" dirty="0"/>
            </a:br>
            <a:r>
              <a:rPr lang="de-DE" sz="1600" b="1" dirty="0"/>
              <a:t>Natural Language</a:t>
            </a:r>
            <a:br>
              <a:rPr lang="de-DE" sz="1600" b="1" dirty="0"/>
            </a:br>
            <a:r>
              <a:rPr lang="de-DE" sz="1600" b="1" dirty="0"/>
              <a:t>Processing</a:t>
            </a: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6CF67FBB-CEFE-40B2-A0E5-BB5371D269AE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FE1B69B-6EBD-461B-8D9B-E5D30DB1DDF3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ED95A25E-B058-4FB0-B13C-A7F62C943604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383A5CDD-EB07-452F-ABC0-9088EC6D2727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82" name="Kreis: Hohl 15">
                <a:extLst>
                  <a:ext uri="{FF2B5EF4-FFF2-40B4-BE49-F238E27FC236}">
                    <a16:creationId xmlns:a16="http://schemas.microsoft.com/office/drawing/2014/main" id="{0F2FE604-9652-43C0-B543-29EDD87DCC94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B1C31F6C-958B-4BAD-BF96-C8F3A6CA759F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51DCCDC3-CA71-4064-A067-90952C2C19A5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80" name="Kreis: Hohl 16">
                <a:extLst>
                  <a:ext uri="{FF2B5EF4-FFF2-40B4-BE49-F238E27FC236}">
                    <a16:creationId xmlns:a16="http://schemas.microsoft.com/office/drawing/2014/main" id="{BAD2B895-5621-494F-82C6-74F808E0442E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447F8F5C-5834-47D2-A477-6502745CC624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BA00952-6096-453D-B3FA-E842E336E73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8" name="Kreis: Hohl 17">
                <a:extLst>
                  <a:ext uri="{FF2B5EF4-FFF2-40B4-BE49-F238E27FC236}">
                    <a16:creationId xmlns:a16="http://schemas.microsoft.com/office/drawing/2014/main" id="{4B072F63-8BB7-45E7-9870-3F16944BD4D0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43F298C9-A6F9-4AC8-9CC9-ADC44F527B4C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2092C521-234D-432D-B5D1-C89E6BE6F0B8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6" name="Kreis: Hohl 18">
                <a:extLst>
                  <a:ext uri="{FF2B5EF4-FFF2-40B4-BE49-F238E27FC236}">
                    <a16:creationId xmlns:a16="http://schemas.microsoft.com/office/drawing/2014/main" id="{70BFD755-1699-468C-9DE5-D237554D6F88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06E7E3EA-A9BE-4281-AD42-DE3A16216326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59940DDE-B761-459C-AE5A-EE522F1C2D26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4" name="Kreis: Hohl 19">
                <a:extLst>
                  <a:ext uri="{FF2B5EF4-FFF2-40B4-BE49-F238E27FC236}">
                    <a16:creationId xmlns:a16="http://schemas.microsoft.com/office/drawing/2014/main" id="{59334D92-3A12-4D51-B88E-C39E60A5280A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96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5F812F2-FF60-4288-934E-BA3CE2477167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E1BA923B-1276-4F55-949B-5107EE3926D5}"/>
              </a:ext>
            </a:extLst>
          </p:cNvPr>
          <p:cNvSpPr txBox="1">
            <a:spLocks/>
          </p:cNvSpPr>
          <p:nvPr/>
        </p:nvSpPr>
        <p:spPr>
          <a:xfrm>
            <a:off x="319174" y="409955"/>
            <a:ext cx="2599867" cy="1378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Self-Attention</a:t>
            </a:r>
            <a:r>
              <a:rPr lang="en-US" sz="2400" dirty="0"/>
              <a:t> in</a:t>
            </a:r>
            <a:br>
              <a:rPr lang="en-US" sz="2400" b="1" dirty="0"/>
            </a:br>
            <a:r>
              <a:rPr lang="en-US" sz="2400" b="1" dirty="0"/>
              <a:t>Natural Language Processing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EB9F1190-6EBE-4D47-ADD0-5F99D7D36212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0B640A08-7A73-4B1E-BBA5-1C40DE20E6E1}"/>
              </a:ext>
            </a:extLst>
          </p:cNvPr>
          <p:cNvSpPr txBox="1">
            <a:spLocks/>
          </p:cNvSpPr>
          <p:nvPr/>
        </p:nvSpPr>
        <p:spPr>
          <a:xfrm>
            <a:off x="319174" y="1821355"/>
            <a:ext cx="2599867" cy="3455491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</a:p>
          <a:p>
            <a:r>
              <a:rPr lang="de-DE" sz="1800" b="1" dirty="0"/>
              <a:t>Decoder: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  <a:br>
              <a:rPr lang="de-DE" sz="1800" dirty="0"/>
            </a:br>
            <a:endParaRPr lang="de-DE" sz="1800" dirty="0"/>
          </a:p>
          <a:p>
            <a:endParaRPr lang="de-DE" sz="1800" dirty="0"/>
          </a:p>
        </p:txBody>
      </p:sp>
      <p:pic>
        <p:nvPicPr>
          <p:cNvPr id="3" name="Grafik 2" descr="Ein Bild, das Essen, Uhr enthält.&#10;&#10;Automatisch generierte Beschreibung">
            <a:extLst>
              <a:ext uri="{FF2B5EF4-FFF2-40B4-BE49-F238E27FC236}">
                <a16:creationId xmlns:a16="http://schemas.microsoft.com/office/drawing/2014/main" id="{82968A57-1A0F-4607-89A8-0D41783E2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447" y="914663"/>
            <a:ext cx="7988824" cy="3855728"/>
          </a:xfrm>
          <a:prstGeom prst="rect">
            <a:avLst/>
          </a:prstGeom>
        </p:spPr>
      </p:pic>
      <p:sp>
        <p:nvSpPr>
          <p:cNvPr id="28" name="Textplatzhalter 57">
            <a:extLst>
              <a:ext uri="{FF2B5EF4-FFF2-40B4-BE49-F238E27FC236}">
                <a16:creationId xmlns:a16="http://schemas.microsoft.com/office/drawing/2014/main" id="{F3DA2984-DCE0-4FDD-85D0-B0BCEE2899BC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Architecture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880410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1E4D76E4-041F-4471-99EA-11A16CD6EA4D}"/>
              </a:ext>
            </a:extLst>
          </p:cNvPr>
          <p:cNvCxnSpPr>
            <a:cxnSpLocks/>
          </p:cNvCxnSpPr>
          <p:nvPr/>
        </p:nvCxnSpPr>
        <p:spPr>
          <a:xfrm>
            <a:off x="0" y="2792687"/>
            <a:ext cx="11866880" cy="0"/>
          </a:xfrm>
          <a:prstGeom prst="line">
            <a:avLst/>
          </a:prstGeom>
          <a:ln w="304800" cap="flat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42DBC0A-A142-4015-83BF-8501384BAB62}"/>
              </a:ext>
            </a:extLst>
          </p:cNvPr>
          <p:cNvGrpSpPr/>
          <p:nvPr userDrawn="1"/>
        </p:nvGrpSpPr>
        <p:grpSpPr>
          <a:xfrm>
            <a:off x="1043176" y="2193247"/>
            <a:ext cx="1198873" cy="1198876"/>
            <a:chOff x="975360" y="2700721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C3C52908-51B4-4B35-BE97-6BEF4EB39F1A}"/>
                </a:ext>
              </a:extLst>
            </p:cNvPr>
            <p:cNvSpPr/>
            <p:nvPr userDrawn="1"/>
          </p:nvSpPr>
          <p:spPr>
            <a:xfrm>
              <a:off x="975360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5">
              <a:extLst>
                <a:ext uri="{FF2B5EF4-FFF2-40B4-BE49-F238E27FC236}">
                  <a16:creationId xmlns:a16="http://schemas.microsoft.com/office/drawing/2014/main" id="{5F804B14-48F0-470D-B371-6F45B95F3AA6}"/>
                </a:ext>
              </a:extLst>
            </p:cNvPr>
            <p:cNvSpPr/>
            <p:nvPr userDrawn="1"/>
          </p:nvSpPr>
          <p:spPr>
            <a:xfrm>
              <a:off x="975360" y="2700721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3F57626-C9AA-4032-97A0-AB6E1D9A7281}"/>
              </a:ext>
            </a:extLst>
          </p:cNvPr>
          <p:cNvGrpSpPr/>
          <p:nvPr/>
        </p:nvGrpSpPr>
        <p:grpSpPr>
          <a:xfrm>
            <a:off x="471670" y="356159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aute 21">
              <a:extLst>
                <a:ext uri="{FF2B5EF4-FFF2-40B4-BE49-F238E27FC236}">
                  <a16:creationId xmlns:a16="http://schemas.microsoft.com/office/drawing/2014/main" id="{24480080-8DAC-4259-BC02-1BEEAADB67A7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E03D1B7-7298-4811-BCCC-B59083A57F26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4" name="Rechteck: Abgerundete Ecken 20">
                <a:extLst>
                  <a:ext uri="{FF2B5EF4-FFF2-40B4-BE49-F238E27FC236}">
                    <a16:creationId xmlns:a16="http://schemas.microsoft.com/office/drawing/2014/main" id="{4674EDC6-A9D2-4450-A41B-DAE1EE251988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25" name="Rechteck: Abgerundete Ecken 21">
                <a:extLst>
                  <a:ext uri="{FF2B5EF4-FFF2-40B4-BE49-F238E27FC236}">
                    <a16:creationId xmlns:a16="http://schemas.microsoft.com/office/drawing/2014/main" id="{9B6CBEEE-3DBC-4F61-8585-B1044A4B3C0A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sp>
        <p:nvSpPr>
          <p:cNvPr id="49" name="Textplatzhalter 57">
            <a:extLst>
              <a:ext uri="{FF2B5EF4-FFF2-40B4-BE49-F238E27FC236}">
                <a16:creationId xmlns:a16="http://schemas.microsoft.com/office/drawing/2014/main" id="{FB4FB955-9A30-47E3-A2E2-C7B98D83AE26}"/>
              </a:ext>
            </a:extLst>
          </p:cNvPr>
          <p:cNvSpPr txBox="1">
            <a:spLocks/>
          </p:cNvSpPr>
          <p:nvPr/>
        </p:nvSpPr>
        <p:spPr>
          <a:xfrm>
            <a:off x="6999404" y="1111013"/>
            <a:ext cx="2198688" cy="545707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0" name="Textplatzhalter 57">
            <a:extLst>
              <a:ext uri="{FF2B5EF4-FFF2-40B4-BE49-F238E27FC236}">
                <a16:creationId xmlns:a16="http://schemas.microsoft.com/office/drawing/2014/main" id="{72E65E7B-A67C-42C9-9C3A-A5A84B7280F9}"/>
              </a:ext>
            </a:extLst>
          </p:cNvPr>
          <p:cNvSpPr txBox="1">
            <a:spLocks/>
          </p:cNvSpPr>
          <p:nvPr/>
        </p:nvSpPr>
        <p:spPr>
          <a:xfrm>
            <a:off x="532639" y="3953225"/>
            <a:ext cx="2198688" cy="875504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Human </a:t>
            </a:r>
            <a:r>
              <a:rPr lang="de-DE" sz="1600" b="1" dirty="0" err="1"/>
              <a:t>Perception</a:t>
            </a:r>
            <a:endParaRPr lang="de-DE" sz="1600" b="1" dirty="0"/>
          </a:p>
        </p:txBody>
      </p:sp>
      <p:sp>
        <p:nvSpPr>
          <p:cNvPr id="55" name="Textplatzhalter 57">
            <a:extLst>
              <a:ext uri="{FF2B5EF4-FFF2-40B4-BE49-F238E27FC236}">
                <a16:creationId xmlns:a16="http://schemas.microsoft.com/office/drawing/2014/main" id="{DF47308D-5D3B-47C0-A2BF-C7439C11D856}"/>
              </a:ext>
            </a:extLst>
          </p:cNvPr>
          <p:cNvSpPr txBox="1">
            <a:spLocks/>
          </p:cNvSpPr>
          <p:nvPr/>
        </p:nvSpPr>
        <p:spPr>
          <a:xfrm>
            <a:off x="8763754" y="4265290"/>
            <a:ext cx="2198688" cy="563439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de-DE" dirty="0"/>
            </a:br>
            <a:endParaRPr lang="de-DE" dirty="0"/>
          </a:p>
        </p:txBody>
      </p:sp>
      <p:sp>
        <p:nvSpPr>
          <p:cNvPr id="56" name="Textplatzhalter 68">
            <a:extLst>
              <a:ext uri="{FF2B5EF4-FFF2-40B4-BE49-F238E27FC236}">
                <a16:creationId xmlns:a16="http://schemas.microsoft.com/office/drawing/2014/main" id="{92F624F5-1685-45F3-A8FC-E434229AB49C}"/>
              </a:ext>
            </a:extLst>
          </p:cNvPr>
          <p:cNvSpPr txBox="1">
            <a:spLocks/>
          </p:cNvSpPr>
          <p:nvPr/>
        </p:nvSpPr>
        <p:spPr>
          <a:xfrm>
            <a:off x="1312412" y="2481514"/>
            <a:ext cx="660400" cy="622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200" dirty="0"/>
            </a:br>
            <a:r>
              <a:rPr lang="de-DE" dirty="0"/>
              <a:t>1990s</a:t>
            </a:r>
          </a:p>
        </p:txBody>
      </p:sp>
      <p:sp>
        <p:nvSpPr>
          <p:cNvPr id="70" name="Titel 1">
            <a:extLst>
              <a:ext uri="{FF2B5EF4-FFF2-40B4-BE49-F238E27FC236}">
                <a16:creationId xmlns:a16="http://schemas.microsoft.com/office/drawing/2014/main" id="{29C82DB7-5110-4577-8597-8BE989997CC8}"/>
              </a:ext>
            </a:extLst>
          </p:cNvPr>
          <p:cNvSpPr txBox="1">
            <a:spLocks/>
          </p:cNvSpPr>
          <p:nvPr/>
        </p:nvSpPr>
        <p:spPr>
          <a:xfrm>
            <a:off x="471670" y="379489"/>
            <a:ext cx="11456847" cy="886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Milestones in Attention Research</a:t>
            </a:r>
            <a:endParaRPr lang="en-US" sz="2800" b="1" i="1" dirty="0"/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96A2BE87-FEBF-469B-9D4C-D77AE30A44F7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8D51E2FD-2AFF-46D7-88BA-AFBCE2A579E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C1534564-B448-4E0F-A9E8-706FCF42764B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5763BDE7-FC39-4C14-B16F-9CB1A988B40B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81" name="Kreis: Hohl 15">
                <a:extLst>
                  <a:ext uri="{FF2B5EF4-FFF2-40B4-BE49-F238E27FC236}">
                    <a16:creationId xmlns:a16="http://schemas.microsoft.com/office/drawing/2014/main" id="{A3507398-A479-4A78-AF5D-D9346A6993FD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B4324918-8BB8-40B1-9DA9-BD7B1217CA5C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26B72179-EBA5-4F2A-AD46-86C8BC4B9AAF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9" name="Kreis: Hohl 16">
                <a:extLst>
                  <a:ext uri="{FF2B5EF4-FFF2-40B4-BE49-F238E27FC236}">
                    <a16:creationId xmlns:a16="http://schemas.microsoft.com/office/drawing/2014/main" id="{2E95C9D1-7A1D-4C99-A9A8-2C026F8D191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28F28712-76F5-44F3-95A6-2C0782DF0F2E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57A2D485-7D29-42AC-ADD4-A28A66FB9D4C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7" name="Kreis: Hohl 17">
                <a:extLst>
                  <a:ext uri="{FF2B5EF4-FFF2-40B4-BE49-F238E27FC236}">
                    <a16:creationId xmlns:a16="http://schemas.microsoft.com/office/drawing/2014/main" id="{9528281E-781F-4590-8D67-1FA6597DC1A2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3FF377E0-F1AB-4220-A1B2-8B4F060D772A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15930FA6-ED44-4C6F-B89E-4421F2187636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5" name="Kreis: Hohl 18">
                <a:extLst>
                  <a:ext uri="{FF2B5EF4-FFF2-40B4-BE49-F238E27FC236}">
                    <a16:creationId xmlns:a16="http://schemas.microsoft.com/office/drawing/2014/main" id="{44F7166E-D2E5-41BE-A8D9-8A571BF714E3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D238F4D1-46FA-4116-B81A-ABA6F4B48535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0123A620-E97F-4DE0-94C9-D9C002DEC280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3" name="Kreis: Hohl 19">
                <a:extLst>
                  <a:ext uri="{FF2B5EF4-FFF2-40B4-BE49-F238E27FC236}">
                    <a16:creationId xmlns:a16="http://schemas.microsoft.com/office/drawing/2014/main" id="{19BFC42B-DD74-4F0E-B725-7413C224B39E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6959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5F812F2-FF60-4288-934E-BA3CE2477167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E1BA923B-1276-4F55-949B-5107EE3926D5}"/>
              </a:ext>
            </a:extLst>
          </p:cNvPr>
          <p:cNvSpPr txBox="1">
            <a:spLocks/>
          </p:cNvSpPr>
          <p:nvPr/>
        </p:nvSpPr>
        <p:spPr>
          <a:xfrm>
            <a:off x="319174" y="409955"/>
            <a:ext cx="2599867" cy="1378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Self-Attention</a:t>
            </a:r>
            <a:r>
              <a:rPr lang="en-US" sz="2400" dirty="0"/>
              <a:t> in</a:t>
            </a:r>
            <a:br>
              <a:rPr lang="en-US" sz="2400" b="1" dirty="0"/>
            </a:br>
            <a:r>
              <a:rPr lang="en-US" sz="2400" b="1" dirty="0"/>
              <a:t>Natural Language Processing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EB9F1190-6EBE-4D47-ADD0-5F99D7D36212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0B640A08-7A73-4B1E-BBA5-1C40DE20E6E1}"/>
              </a:ext>
            </a:extLst>
          </p:cNvPr>
          <p:cNvSpPr txBox="1">
            <a:spLocks/>
          </p:cNvSpPr>
          <p:nvPr/>
        </p:nvSpPr>
        <p:spPr>
          <a:xfrm>
            <a:off x="319174" y="1821355"/>
            <a:ext cx="2599867" cy="3455491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hidden</a:t>
            </a:r>
            <a:r>
              <a:rPr lang="de-DE" sz="1600" b="1" dirty="0"/>
              <a:t> </a:t>
            </a:r>
            <a:r>
              <a:rPr lang="de-DE" sz="1600" b="1" dirty="0" err="1"/>
              <a:t>features</a:t>
            </a:r>
            <a:r>
              <a:rPr lang="de-DE" sz="1600" b="1" dirty="0"/>
              <a:t> </a:t>
            </a:r>
            <a:r>
              <a:rPr lang="de-DE" sz="1600" dirty="0" err="1"/>
              <a:t>captures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encoder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600" dirty="0"/>
          </a:p>
          <a:p>
            <a:r>
              <a:rPr lang="de-DE" sz="1800" b="1" dirty="0"/>
              <a:t>Decoder: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  <a:br>
              <a:rPr lang="de-DE" sz="1800" dirty="0"/>
            </a:br>
            <a:endParaRPr lang="de-DE" sz="1800" dirty="0"/>
          </a:p>
          <a:p>
            <a:endParaRPr lang="de-DE" sz="1800" dirty="0"/>
          </a:p>
        </p:txBody>
      </p:sp>
      <p:sp>
        <p:nvSpPr>
          <p:cNvPr id="25" name="Textplatzhalter 57">
            <a:extLst>
              <a:ext uri="{FF2B5EF4-FFF2-40B4-BE49-F238E27FC236}">
                <a16:creationId xmlns:a16="http://schemas.microsoft.com/office/drawing/2014/main" id="{5A8EC3A4-1E24-4489-BC98-0557731BA2EC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 Stack</a:t>
            </a:r>
            <a:endParaRPr lang="de-DE" sz="1800" dirty="0"/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41DB404-B409-4957-9071-9AAFD78E8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443" y="1082364"/>
            <a:ext cx="7290831" cy="350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21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5F812F2-FF60-4288-934E-BA3CE2477167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E1BA923B-1276-4F55-949B-5107EE3926D5}"/>
              </a:ext>
            </a:extLst>
          </p:cNvPr>
          <p:cNvSpPr txBox="1">
            <a:spLocks/>
          </p:cNvSpPr>
          <p:nvPr/>
        </p:nvSpPr>
        <p:spPr>
          <a:xfrm>
            <a:off x="319174" y="409955"/>
            <a:ext cx="2599867" cy="1378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Self-Attention</a:t>
            </a:r>
            <a:r>
              <a:rPr lang="en-US" sz="2400" dirty="0"/>
              <a:t> in</a:t>
            </a:r>
            <a:br>
              <a:rPr lang="en-US" sz="2400" b="1" dirty="0"/>
            </a:br>
            <a:r>
              <a:rPr lang="en-US" sz="2400" b="1" dirty="0"/>
              <a:t>Natural Language Processing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EB9F1190-6EBE-4D47-ADD0-5F99D7D36212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0B640A08-7A73-4B1E-BBA5-1C40DE20E6E1}"/>
              </a:ext>
            </a:extLst>
          </p:cNvPr>
          <p:cNvSpPr txBox="1">
            <a:spLocks/>
          </p:cNvSpPr>
          <p:nvPr/>
        </p:nvSpPr>
        <p:spPr>
          <a:xfrm>
            <a:off x="319174" y="1821355"/>
            <a:ext cx="2599867" cy="3455491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hidden</a:t>
            </a:r>
            <a:r>
              <a:rPr lang="de-DE" sz="1600" b="1" dirty="0"/>
              <a:t> </a:t>
            </a:r>
            <a:r>
              <a:rPr lang="de-DE" sz="1600" b="1" dirty="0" err="1"/>
              <a:t>features</a:t>
            </a:r>
            <a:r>
              <a:rPr lang="de-DE" sz="1600" b="1" dirty="0"/>
              <a:t> </a:t>
            </a:r>
            <a:r>
              <a:rPr lang="de-DE" sz="1600" dirty="0" err="1"/>
              <a:t>captures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encoder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600" dirty="0"/>
          </a:p>
          <a:p>
            <a:r>
              <a:rPr lang="de-DE" sz="1800" b="1" dirty="0"/>
              <a:t>Decoder: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</a:p>
          <a:p>
            <a:r>
              <a:rPr lang="de-DE" sz="1600" b="1" dirty="0"/>
              <a:t>Multi-</a:t>
            </a:r>
            <a:r>
              <a:rPr lang="de-DE" sz="1600" b="1" dirty="0" err="1"/>
              <a:t>Step</a:t>
            </a:r>
            <a:r>
              <a:rPr lang="de-DE" sz="1600" b="1" dirty="0"/>
              <a:t> Attention</a:t>
            </a:r>
            <a:r>
              <a:rPr lang="de-DE" sz="1600" dirty="0"/>
              <a:t> </a:t>
            </a:r>
            <a:r>
              <a:rPr lang="de-DE" sz="1600" dirty="0" err="1"/>
              <a:t>unrolls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decoder</a:t>
            </a:r>
            <a:endParaRPr lang="de-DE" sz="1600" dirty="0"/>
          </a:p>
          <a:p>
            <a:br>
              <a:rPr lang="de-DE" sz="1800" dirty="0"/>
            </a:br>
            <a:endParaRPr lang="de-DE" sz="1800" dirty="0"/>
          </a:p>
          <a:p>
            <a:endParaRPr lang="de-DE" sz="1800" dirty="0"/>
          </a:p>
        </p:txBody>
      </p:sp>
      <p:sp>
        <p:nvSpPr>
          <p:cNvPr id="25" name="Textplatzhalter 57">
            <a:extLst>
              <a:ext uri="{FF2B5EF4-FFF2-40B4-BE49-F238E27FC236}">
                <a16:creationId xmlns:a16="http://schemas.microsoft.com/office/drawing/2014/main" id="{5A8EC3A4-1E24-4489-BC98-0557731BA2EC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Decoder Stack</a:t>
            </a:r>
            <a:endParaRPr lang="de-DE" sz="1800" dirty="0"/>
          </a:p>
        </p:txBody>
      </p:sp>
      <p:pic>
        <p:nvPicPr>
          <p:cNvPr id="6" name="Grafik 5" descr="Ein Bild, das Vogel enthält.&#10;&#10;Automatisch generierte Beschreibung">
            <a:extLst>
              <a:ext uri="{FF2B5EF4-FFF2-40B4-BE49-F238E27FC236}">
                <a16:creationId xmlns:a16="http://schemas.microsoft.com/office/drawing/2014/main" id="{82F16194-6C22-49EF-9430-92358B34A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276" y="1068636"/>
            <a:ext cx="7290831" cy="347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70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5F812F2-FF60-4288-934E-BA3CE2477167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E1BA923B-1276-4F55-949B-5107EE3926D5}"/>
              </a:ext>
            </a:extLst>
          </p:cNvPr>
          <p:cNvSpPr txBox="1">
            <a:spLocks/>
          </p:cNvSpPr>
          <p:nvPr/>
        </p:nvSpPr>
        <p:spPr>
          <a:xfrm>
            <a:off x="319174" y="409955"/>
            <a:ext cx="2599867" cy="1378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Self-Attention</a:t>
            </a:r>
            <a:r>
              <a:rPr lang="en-US" sz="2400" dirty="0"/>
              <a:t> in</a:t>
            </a:r>
            <a:br>
              <a:rPr lang="en-US" sz="2400" b="1" dirty="0"/>
            </a:br>
            <a:r>
              <a:rPr lang="en-US" sz="2400" b="1" dirty="0"/>
              <a:t>Natural Language Processing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EB9F1190-6EBE-4D47-ADD0-5F99D7D36212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platzhalter 57">
            <a:extLst>
              <a:ext uri="{FF2B5EF4-FFF2-40B4-BE49-F238E27FC236}">
                <a16:creationId xmlns:a16="http://schemas.microsoft.com/office/drawing/2014/main" id="{0B640A08-7A73-4B1E-BBA5-1C40DE20E6E1}"/>
              </a:ext>
            </a:extLst>
          </p:cNvPr>
          <p:cNvSpPr txBox="1">
            <a:spLocks/>
          </p:cNvSpPr>
          <p:nvPr/>
        </p:nvSpPr>
        <p:spPr>
          <a:xfrm>
            <a:off x="319174" y="1821355"/>
            <a:ext cx="2599867" cy="3665043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</a:p>
          <a:p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hidden</a:t>
            </a:r>
            <a:r>
              <a:rPr lang="de-DE" sz="1600" b="1" dirty="0"/>
              <a:t> </a:t>
            </a:r>
            <a:r>
              <a:rPr lang="de-DE" sz="1600" b="1" dirty="0" err="1"/>
              <a:t>features</a:t>
            </a:r>
            <a:r>
              <a:rPr lang="de-DE" sz="1600" b="1" dirty="0"/>
              <a:t> </a:t>
            </a:r>
            <a:r>
              <a:rPr lang="de-DE" sz="1600" dirty="0" err="1"/>
              <a:t>captures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encoder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building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endParaRPr lang="de-DE" sz="1600" dirty="0"/>
          </a:p>
          <a:p>
            <a:r>
              <a:rPr lang="de-DE" sz="1800" b="1" dirty="0"/>
              <a:t>Decoder:</a:t>
            </a:r>
            <a:r>
              <a:rPr lang="de-DE" sz="1800" dirty="0"/>
              <a:t> </a:t>
            </a:r>
            <a:r>
              <a:rPr lang="de-DE" sz="1800" dirty="0" err="1"/>
              <a:t>Stacked</a:t>
            </a:r>
            <a:r>
              <a:rPr lang="de-DE" sz="1800" dirty="0"/>
              <a:t> ANN</a:t>
            </a:r>
          </a:p>
          <a:p>
            <a:r>
              <a:rPr lang="de-DE" sz="1600" b="1" dirty="0"/>
              <a:t>Multi-</a:t>
            </a:r>
            <a:r>
              <a:rPr lang="de-DE" sz="1600" b="1" dirty="0" err="1"/>
              <a:t>Step</a:t>
            </a:r>
            <a:r>
              <a:rPr lang="de-DE" sz="1600" b="1" dirty="0"/>
              <a:t> Attention</a:t>
            </a:r>
            <a:r>
              <a:rPr lang="de-DE" sz="1600" dirty="0"/>
              <a:t> </a:t>
            </a:r>
            <a:r>
              <a:rPr lang="de-DE" sz="1600" dirty="0" err="1"/>
              <a:t>unrolls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stack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decoder</a:t>
            </a:r>
            <a:endParaRPr lang="de-DE" sz="1600" dirty="0"/>
          </a:p>
          <a:p>
            <a:r>
              <a:rPr lang="de-DE" sz="1800" dirty="0"/>
              <a:t>------</a:t>
            </a:r>
            <a:br>
              <a:rPr lang="de-DE" sz="1800" dirty="0"/>
            </a:br>
            <a:r>
              <a:rPr lang="de-DE" sz="1600" b="1" dirty="0"/>
              <a:t>Self-attention</a:t>
            </a:r>
            <a:r>
              <a:rPr lang="de-DE" sz="1600" dirty="0"/>
              <a:t> </a:t>
            </a:r>
            <a:r>
              <a:rPr lang="de-DE" sz="1600" dirty="0" err="1"/>
              <a:t>aggregates</a:t>
            </a:r>
            <a:r>
              <a:rPr lang="de-DE" sz="1600" dirty="0"/>
              <a:t> </a:t>
            </a:r>
            <a:r>
              <a:rPr lang="de-DE" sz="1600" dirty="0" err="1"/>
              <a:t>context</a:t>
            </a:r>
            <a:r>
              <a:rPr lang="de-DE" sz="1600" dirty="0"/>
              <a:t> </a:t>
            </a:r>
            <a:r>
              <a:rPr lang="de-DE" sz="1600" dirty="0" err="1"/>
              <a:t>dependencies</a:t>
            </a:r>
            <a:r>
              <a:rPr lang="de-DE" sz="1600" dirty="0"/>
              <a:t> </a:t>
            </a:r>
            <a:r>
              <a:rPr lang="de-DE" sz="1600" dirty="0" err="1"/>
              <a:t>within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inputs</a:t>
            </a:r>
            <a:endParaRPr lang="de-DE" sz="1600" dirty="0"/>
          </a:p>
          <a:p>
            <a:endParaRPr lang="de-DE" sz="1800" dirty="0"/>
          </a:p>
          <a:p>
            <a:endParaRPr lang="de-DE" sz="1800" dirty="0"/>
          </a:p>
        </p:txBody>
      </p:sp>
      <p:sp>
        <p:nvSpPr>
          <p:cNvPr id="25" name="Textplatzhalter 57">
            <a:extLst>
              <a:ext uri="{FF2B5EF4-FFF2-40B4-BE49-F238E27FC236}">
                <a16:creationId xmlns:a16="http://schemas.microsoft.com/office/drawing/2014/main" id="{5A8EC3A4-1E24-4489-BC98-0557731BA2EC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Self-Attention</a:t>
            </a:r>
            <a:endParaRPr lang="de-DE" sz="1800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7841E427-EC46-4464-9B47-3D005B303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75" y="1099129"/>
            <a:ext cx="7769368" cy="365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79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1">
            <a:extLst>
              <a:ext uri="{FF2B5EF4-FFF2-40B4-BE49-F238E27FC236}">
                <a16:creationId xmlns:a16="http://schemas.microsoft.com/office/drawing/2014/main" id="{29C82DB7-5110-4577-8597-8BE989997CC8}"/>
              </a:ext>
            </a:extLst>
          </p:cNvPr>
          <p:cNvSpPr txBox="1">
            <a:spLocks/>
          </p:cNvSpPr>
          <p:nvPr/>
        </p:nvSpPr>
        <p:spPr>
          <a:xfrm>
            <a:off x="625932" y="466559"/>
            <a:ext cx="11456847" cy="886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Summary</a:t>
            </a:r>
            <a:endParaRPr lang="en-US" sz="2800" b="1" i="1" dirty="0"/>
          </a:p>
        </p:txBody>
      </p:sp>
      <p:sp>
        <p:nvSpPr>
          <p:cNvPr id="4" name="Textplatzhalter 57">
            <a:extLst>
              <a:ext uri="{FF2B5EF4-FFF2-40B4-BE49-F238E27FC236}">
                <a16:creationId xmlns:a16="http://schemas.microsoft.com/office/drawing/2014/main" id="{D0DF5D83-3359-40B2-A891-A879F6D24351}"/>
              </a:ext>
            </a:extLst>
          </p:cNvPr>
          <p:cNvSpPr txBox="1">
            <a:spLocks/>
          </p:cNvSpPr>
          <p:nvPr/>
        </p:nvSpPr>
        <p:spPr>
          <a:xfrm>
            <a:off x="1747109" y="3272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#2 </a:t>
            </a:r>
            <a:r>
              <a:rPr lang="de-DE" sz="2400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Attention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machanisms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immitate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this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behaviour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by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using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intermediate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states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,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that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entangle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i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context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with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i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semantic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information</a:t>
            </a:r>
            <a:endParaRPr lang="de-DE" sz="2400" dirty="0">
              <a:solidFill>
                <a:schemeClr val="tx1">
                  <a:lumMod val="65000"/>
                  <a:lumOff val="35000"/>
                  <a:alpha val="25000"/>
                </a:schemeClr>
              </a:solidFill>
              <a:latin typeface="+mj-lt"/>
            </a:endParaRPr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5" name="Textplatzhalter 57">
            <a:extLst>
              <a:ext uri="{FF2B5EF4-FFF2-40B4-BE49-F238E27FC236}">
                <a16:creationId xmlns:a16="http://schemas.microsoft.com/office/drawing/2014/main" id="{362C3C72-06DF-465B-8D5F-82A15F605547}"/>
              </a:ext>
            </a:extLst>
          </p:cNvPr>
          <p:cNvSpPr txBox="1">
            <a:spLocks/>
          </p:cNvSpPr>
          <p:nvPr/>
        </p:nvSpPr>
        <p:spPr>
          <a:xfrm>
            <a:off x="1917415" y="4209048"/>
            <a:ext cx="3931844" cy="1378951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7" name="Textplatzhalter 57">
            <a:extLst>
              <a:ext uri="{FF2B5EF4-FFF2-40B4-BE49-F238E27FC236}">
                <a16:creationId xmlns:a16="http://schemas.microsoft.com/office/drawing/2014/main" id="{C84641A5-42E0-498F-9B96-1E2C4DBDD3DF}"/>
              </a:ext>
            </a:extLst>
          </p:cNvPr>
          <p:cNvSpPr txBox="1">
            <a:spLocks/>
          </p:cNvSpPr>
          <p:nvPr/>
        </p:nvSpPr>
        <p:spPr>
          <a:xfrm>
            <a:off x="1747109" y="1454656"/>
            <a:ext cx="4272456" cy="1818102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#1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Human </a:t>
            </a:r>
            <a:r>
              <a:rPr lang="de-DE" sz="2400" dirty="0" err="1">
                <a:latin typeface="+mj-lt"/>
              </a:rPr>
              <a:t>Perception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based</a:t>
            </a:r>
            <a:r>
              <a:rPr lang="de-DE" sz="2400" dirty="0">
                <a:latin typeface="+mj-lt"/>
              </a:rPr>
              <a:t> on </a:t>
            </a:r>
            <a:r>
              <a:rPr lang="de-DE" sz="2400" dirty="0" err="1">
                <a:latin typeface="+mj-lt"/>
              </a:rPr>
              <a:t>the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dynamics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between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selection</a:t>
            </a:r>
            <a:r>
              <a:rPr lang="de-DE" sz="2400" dirty="0">
                <a:latin typeface="+mj-lt"/>
              </a:rPr>
              <a:t> and </a:t>
            </a:r>
            <a:r>
              <a:rPr lang="de-DE" sz="2400" b="1" i="1" dirty="0" err="1">
                <a:latin typeface="+mj-lt"/>
              </a:rPr>
              <a:t>recognition</a:t>
            </a:r>
            <a:endParaRPr lang="de-DE" sz="2400" b="1" i="1" dirty="0">
              <a:latin typeface="+mj-lt"/>
            </a:endParaRPr>
          </a:p>
        </p:txBody>
      </p:sp>
      <p:sp>
        <p:nvSpPr>
          <p:cNvPr id="8" name="Textplatzhalter 57">
            <a:extLst>
              <a:ext uri="{FF2B5EF4-FFF2-40B4-BE49-F238E27FC236}">
                <a16:creationId xmlns:a16="http://schemas.microsoft.com/office/drawing/2014/main" id="{05857CB3-4C49-44D3-93F2-B5E0B2DDA918}"/>
              </a:ext>
            </a:extLst>
          </p:cNvPr>
          <p:cNvSpPr txBox="1">
            <a:spLocks/>
          </p:cNvSpPr>
          <p:nvPr/>
        </p:nvSpPr>
        <p:spPr>
          <a:xfrm>
            <a:off x="6549808" y="1334318"/>
            <a:ext cx="4272456" cy="1938439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#3 </a:t>
            </a:r>
            <a:r>
              <a:rPr lang="de-DE" sz="2400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incorporation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of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context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provides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dynamic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features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that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are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context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specific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and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therefore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improve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model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perfomance</a:t>
            </a:r>
            <a:endParaRPr lang="de-DE" sz="2400" dirty="0">
              <a:solidFill>
                <a:schemeClr val="tx1">
                  <a:lumMod val="65000"/>
                  <a:lumOff val="35000"/>
                  <a:alpha val="25000"/>
                </a:schemeClr>
              </a:solidFill>
              <a:latin typeface="+mj-lt"/>
            </a:endParaRPr>
          </a:p>
          <a:p>
            <a:endParaRPr lang="de-DE" sz="2400" dirty="0"/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DB5A5A4C-FBFB-47CE-A9D0-DA7C3284E2EB}"/>
              </a:ext>
            </a:extLst>
          </p:cNvPr>
          <p:cNvSpPr txBox="1">
            <a:spLocks/>
          </p:cNvSpPr>
          <p:nvPr/>
        </p:nvSpPr>
        <p:spPr>
          <a:xfrm>
            <a:off x="6549808" y="3599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#4 </a:t>
            </a:r>
            <a:r>
              <a:rPr lang="de-DE" sz="2400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After all -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attention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mechanisms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can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also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help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to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understand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decisions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of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deep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networks</a:t>
            </a:r>
            <a:endParaRPr lang="de-DE" sz="2400" dirty="0">
              <a:solidFill>
                <a:schemeClr val="tx1">
                  <a:lumMod val="65000"/>
                  <a:lumOff val="35000"/>
                  <a:alpha val="25000"/>
                </a:schemeClr>
              </a:solidFill>
              <a:latin typeface="+mj-lt"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907549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1">
            <a:extLst>
              <a:ext uri="{FF2B5EF4-FFF2-40B4-BE49-F238E27FC236}">
                <a16:creationId xmlns:a16="http://schemas.microsoft.com/office/drawing/2014/main" id="{29C82DB7-5110-4577-8597-8BE989997CC8}"/>
              </a:ext>
            </a:extLst>
          </p:cNvPr>
          <p:cNvSpPr txBox="1">
            <a:spLocks/>
          </p:cNvSpPr>
          <p:nvPr/>
        </p:nvSpPr>
        <p:spPr>
          <a:xfrm>
            <a:off x="625932" y="466559"/>
            <a:ext cx="11456847" cy="886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Summary</a:t>
            </a:r>
            <a:endParaRPr lang="en-US" sz="2800" b="1" i="1" dirty="0"/>
          </a:p>
        </p:txBody>
      </p:sp>
      <p:sp>
        <p:nvSpPr>
          <p:cNvPr id="4" name="Textplatzhalter 57">
            <a:extLst>
              <a:ext uri="{FF2B5EF4-FFF2-40B4-BE49-F238E27FC236}">
                <a16:creationId xmlns:a16="http://schemas.microsoft.com/office/drawing/2014/main" id="{D0DF5D83-3359-40B2-A891-A879F6D24351}"/>
              </a:ext>
            </a:extLst>
          </p:cNvPr>
          <p:cNvSpPr txBox="1">
            <a:spLocks/>
          </p:cNvSpPr>
          <p:nvPr/>
        </p:nvSpPr>
        <p:spPr>
          <a:xfrm>
            <a:off x="1747109" y="3272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#2 </a:t>
            </a:r>
            <a:r>
              <a:rPr lang="de-DE" sz="2400" i="1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Attention </a:t>
            </a:r>
            <a:r>
              <a:rPr lang="de-DE" sz="2400" dirty="0" err="1">
                <a:latin typeface="+mj-lt"/>
              </a:rPr>
              <a:t>machanisms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immitate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this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behaviour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by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using</a:t>
            </a:r>
            <a:r>
              <a:rPr lang="de-DE" sz="2400" dirty="0">
                <a:latin typeface="+mj-lt"/>
              </a:rPr>
              <a:t> intermediate </a:t>
            </a:r>
            <a:r>
              <a:rPr lang="de-DE" sz="2400" dirty="0" err="1">
                <a:latin typeface="+mj-lt"/>
              </a:rPr>
              <a:t>states</a:t>
            </a:r>
            <a:r>
              <a:rPr lang="de-DE" sz="2400" dirty="0">
                <a:latin typeface="+mj-lt"/>
              </a:rPr>
              <a:t>, </a:t>
            </a:r>
            <a:r>
              <a:rPr lang="de-DE" sz="2400" dirty="0" err="1">
                <a:latin typeface="+mj-lt"/>
              </a:rPr>
              <a:t>that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entangle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context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semantic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information</a:t>
            </a:r>
            <a:endParaRPr lang="de-DE" sz="2400" dirty="0">
              <a:latin typeface="+mj-lt"/>
            </a:endParaRPr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5" name="Textplatzhalter 57">
            <a:extLst>
              <a:ext uri="{FF2B5EF4-FFF2-40B4-BE49-F238E27FC236}">
                <a16:creationId xmlns:a16="http://schemas.microsoft.com/office/drawing/2014/main" id="{362C3C72-06DF-465B-8D5F-82A15F605547}"/>
              </a:ext>
            </a:extLst>
          </p:cNvPr>
          <p:cNvSpPr txBox="1">
            <a:spLocks/>
          </p:cNvSpPr>
          <p:nvPr/>
        </p:nvSpPr>
        <p:spPr>
          <a:xfrm>
            <a:off x="1917415" y="4209048"/>
            <a:ext cx="3931844" cy="1378951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7" name="Textplatzhalter 57">
            <a:extLst>
              <a:ext uri="{FF2B5EF4-FFF2-40B4-BE49-F238E27FC236}">
                <a16:creationId xmlns:a16="http://schemas.microsoft.com/office/drawing/2014/main" id="{C84641A5-42E0-498F-9B96-1E2C4DBDD3DF}"/>
              </a:ext>
            </a:extLst>
          </p:cNvPr>
          <p:cNvSpPr txBox="1">
            <a:spLocks/>
          </p:cNvSpPr>
          <p:nvPr/>
        </p:nvSpPr>
        <p:spPr>
          <a:xfrm>
            <a:off x="1747109" y="1454656"/>
            <a:ext cx="4272456" cy="1818102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#1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Human </a:t>
            </a:r>
            <a:r>
              <a:rPr lang="de-DE" sz="2400" dirty="0" err="1">
                <a:latin typeface="+mj-lt"/>
              </a:rPr>
              <a:t>Perception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based</a:t>
            </a:r>
            <a:r>
              <a:rPr lang="de-DE" sz="2400" dirty="0">
                <a:latin typeface="+mj-lt"/>
              </a:rPr>
              <a:t> on </a:t>
            </a:r>
            <a:r>
              <a:rPr lang="de-DE" sz="2400" dirty="0" err="1">
                <a:latin typeface="+mj-lt"/>
              </a:rPr>
              <a:t>the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dynamics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between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selection</a:t>
            </a:r>
            <a:r>
              <a:rPr lang="de-DE" sz="2400" dirty="0">
                <a:latin typeface="+mj-lt"/>
              </a:rPr>
              <a:t> and </a:t>
            </a:r>
            <a:r>
              <a:rPr lang="de-DE" sz="2400" b="1" i="1" dirty="0" err="1">
                <a:latin typeface="+mj-lt"/>
              </a:rPr>
              <a:t>recognition</a:t>
            </a:r>
            <a:endParaRPr lang="de-DE" sz="2400" b="1" i="1" dirty="0">
              <a:latin typeface="+mj-lt"/>
            </a:endParaRPr>
          </a:p>
        </p:txBody>
      </p:sp>
      <p:sp>
        <p:nvSpPr>
          <p:cNvPr id="8" name="Textplatzhalter 57">
            <a:extLst>
              <a:ext uri="{FF2B5EF4-FFF2-40B4-BE49-F238E27FC236}">
                <a16:creationId xmlns:a16="http://schemas.microsoft.com/office/drawing/2014/main" id="{05857CB3-4C49-44D3-93F2-B5E0B2DDA918}"/>
              </a:ext>
            </a:extLst>
          </p:cNvPr>
          <p:cNvSpPr txBox="1">
            <a:spLocks/>
          </p:cNvSpPr>
          <p:nvPr/>
        </p:nvSpPr>
        <p:spPr>
          <a:xfrm>
            <a:off x="6549808" y="1334318"/>
            <a:ext cx="4272456" cy="1938439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#3 </a:t>
            </a:r>
            <a:r>
              <a:rPr lang="de-DE" sz="2400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incorporation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of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context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provides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dynamic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features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that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are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context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specific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and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therefore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improve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model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perfomance</a:t>
            </a:r>
            <a:endParaRPr lang="de-DE" sz="2400" dirty="0">
              <a:solidFill>
                <a:schemeClr val="tx1">
                  <a:lumMod val="65000"/>
                  <a:lumOff val="35000"/>
                  <a:alpha val="25000"/>
                </a:schemeClr>
              </a:solidFill>
              <a:latin typeface="+mj-lt"/>
            </a:endParaRPr>
          </a:p>
          <a:p>
            <a:endParaRPr lang="de-DE" sz="2400" dirty="0"/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DB5A5A4C-FBFB-47CE-A9D0-DA7C3284E2EB}"/>
              </a:ext>
            </a:extLst>
          </p:cNvPr>
          <p:cNvSpPr txBox="1">
            <a:spLocks/>
          </p:cNvSpPr>
          <p:nvPr/>
        </p:nvSpPr>
        <p:spPr>
          <a:xfrm>
            <a:off x="6549808" y="3599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#4 </a:t>
            </a:r>
            <a:r>
              <a:rPr lang="de-DE" sz="2400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After all -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attention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mechanisms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can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also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help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to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understand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decisions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of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deep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networks</a:t>
            </a:r>
            <a:endParaRPr lang="de-DE" sz="2400" dirty="0">
              <a:solidFill>
                <a:schemeClr val="tx1">
                  <a:lumMod val="65000"/>
                  <a:lumOff val="35000"/>
                  <a:alpha val="25000"/>
                </a:schemeClr>
              </a:solidFill>
              <a:latin typeface="+mj-lt"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586910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1">
            <a:extLst>
              <a:ext uri="{FF2B5EF4-FFF2-40B4-BE49-F238E27FC236}">
                <a16:creationId xmlns:a16="http://schemas.microsoft.com/office/drawing/2014/main" id="{29C82DB7-5110-4577-8597-8BE989997CC8}"/>
              </a:ext>
            </a:extLst>
          </p:cNvPr>
          <p:cNvSpPr txBox="1">
            <a:spLocks/>
          </p:cNvSpPr>
          <p:nvPr/>
        </p:nvSpPr>
        <p:spPr>
          <a:xfrm>
            <a:off x="625932" y="466559"/>
            <a:ext cx="11456847" cy="886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Summary</a:t>
            </a:r>
            <a:endParaRPr lang="en-US" sz="2800" b="1" i="1" dirty="0"/>
          </a:p>
        </p:txBody>
      </p:sp>
      <p:sp>
        <p:nvSpPr>
          <p:cNvPr id="4" name="Textplatzhalter 57">
            <a:extLst>
              <a:ext uri="{FF2B5EF4-FFF2-40B4-BE49-F238E27FC236}">
                <a16:creationId xmlns:a16="http://schemas.microsoft.com/office/drawing/2014/main" id="{D0DF5D83-3359-40B2-A891-A879F6D24351}"/>
              </a:ext>
            </a:extLst>
          </p:cNvPr>
          <p:cNvSpPr txBox="1">
            <a:spLocks/>
          </p:cNvSpPr>
          <p:nvPr/>
        </p:nvSpPr>
        <p:spPr>
          <a:xfrm>
            <a:off x="1747109" y="3272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#2 </a:t>
            </a:r>
            <a:r>
              <a:rPr lang="de-DE" sz="2400" i="1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Attention </a:t>
            </a:r>
            <a:r>
              <a:rPr lang="de-DE" sz="2400" dirty="0" err="1">
                <a:latin typeface="+mj-lt"/>
              </a:rPr>
              <a:t>machanisms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immitate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this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behaviour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by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using</a:t>
            </a:r>
            <a:r>
              <a:rPr lang="de-DE" sz="2400" dirty="0">
                <a:latin typeface="+mj-lt"/>
              </a:rPr>
              <a:t> intermediate </a:t>
            </a:r>
            <a:r>
              <a:rPr lang="de-DE" sz="2400" dirty="0" err="1">
                <a:latin typeface="+mj-lt"/>
              </a:rPr>
              <a:t>states</a:t>
            </a:r>
            <a:r>
              <a:rPr lang="de-DE" sz="2400" dirty="0">
                <a:latin typeface="+mj-lt"/>
              </a:rPr>
              <a:t>, </a:t>
            </a:r>
            <a:r>
              <a:rPr lang="de-DE" sz="2400" dirty="0" err="1">
                <a:latin typeface="+mj-lt"/>
              </a:rPr>
              <a:t>that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entangle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context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semantic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information</a:t>
            </a:r>
            <a:endParaRPr lang="de-DE" sz="2400" dirty="0">
              <a:latin typeface="+mj-lt"/>
            </a:endParaRPr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5" name="Textplatzhalter 57">
            <a:extLst>
              <a:ext uri="{FF2B5EF4-FFF2-40B4-BE49-F238E27FC236}">
                <a16:creationId xmlns:a16="http://schemas.microsoft.com/office/drawing/2014/main" id="{362C3C72-06DF-465B-8D5F-82A15F605547}"/>
              </a:ext>
            </a:extLst>
          </p:cNvPr>
          <p:cNvSpPr txBox="1">
            <a:spLocks/>
          </p:cNvSpPr>
          <p:nvPr/>
        </p:nvSpPr>
        <p:spPr>
          <a:xfrm>
            <a:off x="1917415" y="4209048"/>
            <a:ext cx="3931844" cy="1378951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7" name="Textplatzhalter 57">
            <a:extLst>
              <a:ext uri="{FF2B5EF4-FFF2-40B4-BE49-F238E27FC236}">
                <a16:creationId xmlns:a16="http://schemas.microsoft.com/office/drawing/2014/main" id="{C84641A5-42E0-498F-9B96-1E2C4DBDD3DF}"/>
              </a:ext>
            </a:extLst>
          </p:cNvPr>
          <p:cNvSpPr txBox="1">
            <a:spLocks/>
          </p:cNvSpPr>
          <p:nvPr/>
        </p:nvSpPr>
        <p:spPr>
          <a:xfrm>
            <a:off x="1747109" y="1454656"/>
            <a:ext cx="4272456" cy="1818102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#1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Human </a:t>
            </a:r>
            <a:r>
              <a:rPr lang="de-DE" sz="2400" dirty="0" err="1">
                <a:latin typeface="+mj-lt"/>
              </a:rPr>
              <a:t>Perception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based</a:t>
            </a:r>
            <a:r>
              <a:rPr lang="de-DE" sz="2400" dirty="0">
                <a:latin typeface="+mj-lt"/>
              </a:rPr>
              <a:t> on </a:t>
            </a:r>
            <a:r>
              <a:rPr lang="de-DE" sz="2400" dirty="0" err="1">
                <a:latin typeface="+mj-lt"/>
              </a:rPr>
              <a:t>the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dynamics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between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selection</a:t>
            </a:r>
            <a:r>
              <a:rPr lang="de-DE" sz="2400" dirty="0">
                <a:latin typeface="+mj-lt"/>
              </a:rPr>
              <a:t> and </a:t>
            </a:r>
            <a:r>
              <a:rPr lang="de-DE" sz="2400" b="1" i="1" dirty="0" err="1">
                <a:latin typeface="+mj-lt"/>
              </a:rPr>
              <a:t>recognition</a:t>
            </a:r>
            <a:endParaRPr lang="de-DE" sz="2400" b="1" i="1" dirty="0">
              <a:latin typeface="+mj-lt"/>
            </a:endParaRPr>
          </a:p>
        </p:txBody>
      </p:sp>
      <p:sp>
        <p:nvSpPr>
          <p:cNvPr id="8" name="Textplatzhalter 57">
            <a:extLst>
              <a:ext uri="{FF2B5EF4-FFF2-40B4-BE49-F238E27FC236}">
                <a16:creationId xmlns:a16="http://schemas.microsoft.com/office/drawing/2014/main" id="{05857CB3-4C49-44D3-93F2-B5E0B2DDA918}"/>
              </a:ext>
            </a:extLst>
          </p:cNvPr>
          <p:cNvSpPr txBox="1">
            <a:spLocks/>
          </p:cNvSpPr>
          <p:nvPr/>
        </p:nvSpPr>
        <p:spPr>
          <a:xfrm>
            <a:off x="6549808" y="1334318"/>
            <a:ext cx="4272456" cy="1938439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#3 </a:t>
            </a:r>
            <a:r>
              <a:rPr lang="de-DE" sz="2400" i="1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The </a:t>
            </a:r>
            <a:r>
              <a:rPr lang="de-DE" sz="2400" dirty="0" err="1">
                <a:latin typeface="+mj-lt"/>
              </a:rPr>
              <a:t>incorporation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of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context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provides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dynamic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features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that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are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context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specific</a:t>
            </a:r>
            <a:r>
              <a:rPr lang="de-DE" sz="2400" dirty="0">
                <a:latin typeface="+mj-lt"/>
              </a:rPr>
              <a:t> and </a:t>
            </a:r>
            <a:r>
              <a:rPr lang="de-DE" sz="2400" dirty="0" err="1">
                <a:latin typeface="+mj-lt"/>
              </a:rPr>
              <a:t>therefore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improve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the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model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perfomance</a:t>
            </a:r>
            <a:endParaRPr lang="de-DE" sz="2400" dirty="0">
              <a:latin typeface="+mj-lt"/>
            </a:endParaRPr>
          </a:p>
          <a:p>
            <a:endParaRPr lang="de-DE" sz="2400" dirty="0"/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DB5A5A4C-FBFB-47CE-A9D0-DA7C3284E2EB}"/>
              </a:ext>
            </a:extLst>
          </p:cNvPr>
          <p:cNvSpPr txBox="1">
            <a:spLocks/>
          </p:cNvSpPr>
          <p:nvPr/>
        </p:nvSpPr>
        <p:spPr>
          <a:xfrm>
            <a:off x="6549808" y="3599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#4 </a:t>
            </a:r>
            <a:r>
              <a:rPr lang="de-DE" sz="2400" i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</a:p>
          <a:p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After all -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attention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mechanisms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can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also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help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to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understand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the</a:t>
            </a:r>
            <a:r>
              <a:rPr lang="de-DE" sz="2400" b="1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decisions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of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deep</a:t>
            </a:r>
            <a:r>
              <a:rPr lang="de-DE" sz="2400" dirty="0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  <a:alpha val="25000"/>
                  </a:schemeClr>
                </a:solidFill>
                <a:latin typeface="+mj-lt"/>
              </a:rPr>
              <a:t>networks</a:t>
            </a:r>
            <a:endParaRPr lang="de-DE" sz="2400" dirty="0">
              <a:solidFill>
                <a:schemeClr val="tx1">
                  <a:lumMod val="65000"/>
                  <a:lumOff val="35000"/>
                  <a:alpha val="25000"/>
                </a:schemeClr>
              </a:solidFill>
              <a:latin typeface="+mj-lt"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92461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1">
            <a:extLst>
              <a:ext uri="{FF2B5EF4-FFF2-40B4-BE49-F238E27FC236}">
                <a16:creationId xmlns:a16="http://schemas.microsoft.com/office/drawing/2014/main" id="{29C82DB7-5110-4577-8597-8BE989997CC8}"/>
              </a:ext>
            </a:extLst>
          </p:cNvPr>
          <p:cNvSpPr txBox="1">
            <a:spLocks/>
          </p:cNvSpPr>
          <p:nvPr/>
        </p:nvSpPr>
        <p:spPr>
          <a:xfrm>
            <a:off x="625932" y="466559"/>
            <a:ext cx="11456847" cy="886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Summary</a:t>
            </a:r>
            <a:endParaRPr lang="en-US" sz="2800" b="1" i="1" dirty="0"/>
          </a:p>
        </p:txBody>
      </p:sp>
      <p:sp>
        <p:nvSpPr>
          <p:cNvPr id="4" name="Textplatzhalter 57">
            <a:extLst>
              <a:ext uri="{FF2B5EF4-FFF2-40B4-BE49-F238E27FC236}">
                <a16:creationId xmlns:a16="http://schemas.microsoft.com/office/drawing/2014/main" id="{D0DF5D83-3359-40B2-A891-A879F6D24351}"/>
              </a:ext>
            </a:extLst>
          </p:cNvPr>
          <p:cNvSpPr txBox="1">
            <a:spLocks/>
          </p:cNvSpPr>
          <p:nvPr/>
        </p:nvSpPr>
        <p:spPr>
          <a:xfrm>
            <a:off x="1747109" y="3272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#2 </a:t>
            </a:r>
            <a:r>
              <a:rPr lang="de-DE" sz="2400" i="1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Attention </a:t>
            </a:r>
            <a:r>
              <a:rPr lang="de-DE" sz="2400" dirty="0" err="1">
                <a:latin typeface="+mj-lt"/>
              </a:rPr>
              <a:t>machanisms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immitate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this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behaviour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by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using</a:t>
            </a:r>
            <a:r>
              <a:rPr lang="de-DE" sz="2400" dirty="0">
                <a:latin typeface="+mj-lt"/>
              </a:rPr>
              <a:t> intermediate </a:t>
            </a:r>
            <a:r>
              <a:rPr lang="de-DE" sz="2400" dirty="0" err="1">
                <a:latin typeface="+mj-lt"/>
              </a:rPr>
              <a:t>states</a:t>
            </a:r>
            <a:r>
              <a:rPr lang="de-DE" sz="2400" dirty="0">
                <a:latin typeface="+mj-lt"/>
              </a:rPr>
              <a:t>, </a:t>
            </a:r>
            <a:r>
              <a:rPr lang="de-DE" sz="2400" dirty="0" err="1">
                <a:latin typeface="+mj-lt"/>
              </a:rPr>
              <a:t>that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entangle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context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semantic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information</a:t>
            </a:r>
            <a:endParaRPr lang="de-DE" sz="2400" dirty="0">
              <a:latin typeface="+mj-lt"/>
            </a:endParaRPr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5" name="Textplatzhalter 57">
            <a:extLst>
              <a:ext uri="{FF2B5EF4-FFF2-40B4-BE49-F238E27FC236}">
                <a16:creationId xmlns:a16="http://schemas.microsoft.com/office/drawing/2014/main" id="{362C3C72-06DF-465B-8D5F-82A15F605547}"/>
              </a:ext>
            </a:extLst>
          </p:cNvPr>
          <p:cNvSpPr txBox="1">
            <a:spLocks/>
          </p:cNvSpPr>
          <p:nvPr/>
        </p:nvSpPr>
        <p:spPr>
          <a:xfrm>
            <a:off x="1917415" y="4209048"/>
            <a:ext cx="3931844" cy="1378951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7" name="Textplatzhalter 57">
            <a:extLst>
              <a:ext uri="{FF2B5EF4-FFF2-40B4-BE49-F238E27FC236}">
                <a16:creationId xmlns:a16="http://schemas.microsoft.com/office/drawing/2014/main" id="{C84641A5-42E0-498F-9B96-1E2C4DBDD3DF}"/>
              </a:ext>
            </a:extLst>
          </p:cNvPr>
          <p:cNvSpPr txBox="1">
            <a:spLocks/>
          </p:cNvSpPr>
          <p:nvPr/>
        </p:nvSpPr>
        <p:spPr>
          <a:xfrm>
            <a:off x="1747109" y="1454656"/>
            <a:ext cx="4272456" cy="1818102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#1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Human </a:t>
            </a:r>
            <a:r>
              <a:rPr lang="de-DE" sz="2400" dirty="0" err="1">
                <a:latin typeface="+mj-lt"/>
              </a:rPr>
              <a:t>Perception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based</a:t>
            </a:r>
            <a:r>
              <a:rPr lang="de-DE" sz="2400" dirty="0">
                <a:latin typeface="+mj-lt"/>
              </a:rPr>
              <a:t> on </a:t>
            </a:r>
            <a:r>
              <a:rPr lang="de-DE" sz="2400" dirty="0" err="1">
                <a:latin typeface="+mj-lt"/>
              </a:rPr>
              <a:t>the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dynamics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between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i="1" dirty="0" err="1">
                <a:latin typeface="+mj-lt"/>
              </a:rPr>
              <a:t>selection</a:t>
            </a:r>
            <a:r>
              <a:rPr lang="de-DE" sz="2400" dirty="0">
                <a:latin typeface="+mj-lt"/>
              </a:rPr>
              <a:t> and </a:t>
            </a:r>
            <a:r>
              <a:rPr lang="de-DE" sz="2400" b="1" i="1" dirty="0" err="1">
                <a:latin typeface="+mj-lt"/>
              </a:rPr>
              <a:t>recognition</a:t>
            </a:r>
            <a:endParaRPr lang="de-DE" sz="2400" b="1" i="1" dirty="0">
              <a:latin typeface="+mj-lt"/>
            </a:endParaRPr>
          </a:p>
        </p:txBody>
      </p:sp>
      <p:sp>
        <p:nvSpPr>
          <p:cNvPr id="8" name="Textplatzhalter 57">
            <a:extLst>
              <a:ext uri="{FF2B5EF4-FFF2-40B4-BE49-F238E27FC236}">
                <a16:creationId xmlns:a16="http://schemas.microsoft.com/office/drawing/2014/main" id="{05857CB3-4C49-44D3-93F2-B5E0B2DDA918}"/>
              </a:ext>
            </a:extLst>
          </p:cNvPr>
          <p:cNvSpPr txBox="1">
            <a:spLocks/>
          </p:cNvSpPr>
          <p:nvPr/>
        </p:nvSpPr>
        <p:spPr>
          <a:xfrm>
            <a:off x="6549808" y="1334318"/>
            <a:ext cx="4272456" cy="1938439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#3 </a:t>
            </a:r>
            <a:r>
              <a:rPr lang="de-DE" sz="2400" i="1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The </a:t>
            </a:r>
            <a:r>
              <a:rPr lang="de-DE" sz="2400" dirty="0" err="1">
                <a:latin typeface="+mj-lt"/>
              </a:rPr>
              <a:t>incorporation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of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context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provides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dynamic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features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that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are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context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specific</a:t>
            </a:r>
            <a:r>
              <a:rPr lang="de-DE" sz="2400" dirty="0">
                <a:latin typeface="+mj-lt"/>
              </a:rPr>
              <a:t> and </a:t>
            </a:r>
            <a:r>
              <a:rPr lang="de-DE" sz="2400" dirty="0" err="1">
                <a:latin typeface="+mj-lt"/>
              </a:rPr>
              <a:t>therefore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improve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the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model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perfomance</a:t>
            </a:r>
            <a:endParaRPr lang="de-DE" sz="2400" dirty="0">
              <a:latin typeface="+mj-lt"/>
            </a:endParaRPr>
          </a:p>
          <a:p>
            <a:endParaRPr lang="de-DE" sz="2400" dirty="0"/>
          </a:p>
        </p:txBody>
      </p:sp>
      <p:sp>
        <p:nvSpPr>
          <p:cNvPr id="9" name="Textplatzhalter 57">
            <a:extLst>
              <a:ext uri="{FF2B5EF4-FFF2-40B4-BE49-F238E27FC236}">
                <a16:creationId xmlns:a16="http://schemas.microsoft.com/office/drawing/2014/main" id="{DB5A5A4C-FBFB-47CE-A9D0-DA7C3284E2EB}"/>
              </a:ext>
            </a:extLst>
          </p:cNvPr>
          <p:cNvSpPr txBox="1">
            <a:spLocks/>
          </p:cNvSpPr>
          <p:nvPr/>
        </p:nvSpPr>
        <p:spPr>
          <a:xfrm>
            <a:off x="6549808" y="3599758"/>
            <a:ext cx="4272456" cy="2058777"/>
          </a:xfrm>
          <a:prstGeom prst="rect">
            <a:avLst/>
          </a:prstGeom>
        </p:spPr>
        <p:txBody>
          <a:bodyPr rIns="36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i="1" dirty="0">
                <a:latin typeface="+mj-lt"/>
              </a:rPr>
              <a:t>#4 </a:t>
            </a:r>
            <a:r>
              <a:rPr lang="de-DE" sz="2400" i="1" dirty="0">
                <a:latin typeface="+mj-lt"/>
              </a:rPr>
              <a:t> </a:t>
            </a:r>
          </a:p>
          <a:p>
            <a:r>
              <a:rPr lang="de-DE" sz="2400" dirty="0">
                <a:latin typeface="+mj-lt"/>
              </a:rPr>
              <a:t>After all - </a:t>
            </a:r>
            <a:r>
              <a:rPr lang="de-DE" sz="2400" dirty="0" err="1">
                <a:latin typeface="+mj-lt"/>
              </a:rPr>
              <a:t>attention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mechanisms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can</a:t>
            </a:r>
            <a:r>
              <a:rPr lang="de-DE" sz="2400" dirty="0">
                <a:latin typeface="+mj-lt"/>
              </a:rPr>
              <a:t> also </a:t>
            </a:r>
            <a:r>
              <a:rPr lang="de-DE" sz="2400" dirty="0" err="1">
                <a:latin typeface="+mj-lt"/>
              </a:rPr>
              <a:t>help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to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understand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the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decisions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of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deep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networks</a:t>
            </a:r>
            <a:endParaRPr lang="de-DE" sz="2400" dirty="0">
              <a:latin typeface="+mj-lt"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3030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1">
            <a:extLst>
              <a:ext uri="{FF2B5EF4-FFF2-40B4-BE49-F238E27FC236}">
                <a16:creationId xmlns:a16="http://schemas.microsoft.com/office/drawing/2014/main" id="{29C82DB7-5110-4577-8597-8BE989997CC8}"/>
              </a:ext>
            </a:extLst>
          </p:cNvPr>
          <p:cNvSpPr txBox="1">
            <a:spLocks/>
          </p:cNvSpPr>
          <p:nvPr/>
        </p:nvSpPr>
        <p:spPr>
          <a:xfrm>
            <a:off x="625932" y="466559"/>
            <a:ext cx="11456847" cy="886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Thank you for your attention!</a:t>
            </a:r>
            <a:endParaRPr lang="en-US" sz="2800" b="1" i="1" dirty="0"/>
          </a:p>
        </p:txBody>
      </p:sp>
      <p:pic>
        <p:nvPicPr>
          <p:cNvPr id="3" name="Grafik 2" descr="Ein Bild, das Zeichnung, Tisch, Bett enthält.&#10;&#10;Automatisch generierte Beschreibung">
            <a:extLst>
              <a:ext uri="{FF2B5EF4-FFF2-40B4-BE49-F238E27FC236}">
                <a16:creationId xmlns:a16="http://schemas.microsoft.com/office/drawing/2014/main" id="{10730166-AB68-49BD-BFC3-4DAECBFFD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1" y="2211140"/>
            <a:ext cx="10705717" cy="32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2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1DDD8F08-E4AE-4D83-8697-DF03094771BB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54DE02B-2748-4D6D-9D56-1E8A064C23BA}"/>
              </a:ext>
            </a:extLst>
          </p:cNvPr>
          <p:cNvSpPr/>
          <p:nvPr/>
        </p:nvSpPr>
        <p:spPr>
          <a:xfrm>
            <a:off x="3194892" y="352541"/>
            <a:ext cx="8677934" cy="4645698"/>
          </a:xfrm>
          <a:prstGeom prst="roundRect">
            <a:avLst>
              <a:gd name="adj" fmla="val 369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platzhalter 57">
            <a:extLst>
              <a:ext uri="{FF2B5EF4-FFF2-40B4-BE49-F238E27FC236}">
                <a16:creationId xmlns:a16="http://schemas.microsoft.com/office/drawing/2014/main" id="{CE19D983-77A5-4EE1-A5D8-6A557C8B20FA}"/>
              </a:ext>
            </a:extLst>
          </p:cNvPr>
          <p:cNvSpPr txBox="1">
            <a:spLocks/>
          </p:cNvSpPr>
          <p:nvPr/>
        </p:nvSpPr>
        <p:spPr>
          <a:xfrm>
            <a:off x="3194892" y="5119205"/>
            <a:ext cx="5223929" cy="334675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Image source</a:t>
            </a:r>
            <a:r>
              <a:rPr lang="de-DE" i="1" dirty="0"/>
              <a:t>: </a:t>
            </a:r>
            <a:r>
              <a:rPr lang="en-US" i="1" dirty="0"/>
              <a:t>John Henderson </a:t>
            </a:r>
            <a:r>
              <a:rPr lang="en-US" dirty="0"/>
              <a:t>and </a:t>
            </a:r>
            <a:r>
              <a:rPr lang="en-US" i="1" dirty="0"/>
              <a:t>Taylor Hayes</a:t>
            </a:r>
            <a:r>
              <a:rPr lang="en-US" dirty="0"/>
              <a:t>, UC Davis</a:t>
            </a:r>
            <a:endParaRPr lang="de-DE" dirty="0"/>
          </a:p>
        </p:txBody>
      </p:sp>
      <p:sp>
        <p:nvSpPr>
          <p:cNvPr id="67" name="Textplatzhalter 57">
            <a:extLst>
              <a:ext uri="{FF2B5EF4-FFF2-40B4-BE49-F238E27FC236}">
                <a16:creationId xmlns:a16="http://schemas.microsoft.com/office/drawing/2014/main" id="{F7E20DAA-016C-42FC-AB7A-960C0AF1A34C}"/>
              </a:ext>
            </a:extLst>
          </p:cNvPr>
          <p:cNvSpPr txBox="1">
            <a:spLocks/>
          </p:cNvSpPr>
          <p:nvPr/>
        </p:nvSpPr>
        <p:spPr>
          <a:xfrm>
            <a:off x="319174" y="1534917"/>
            <a:ext cx="2501144" cy="3822553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Visual </a:t>
            </a:r>
            <a:r>
              <a:rPr lang="de-DE" sz="1800" dirty="0" err="1"/>
              <a:t>attention</a:t>
            </a:r>
            <a:r>
              <a:rPr lang="de-DE" sz="1800" dirty="0"/>
              <a:t> in human </a:t>
            </a:r>
            <a:r>
              <a:rPr lang="de-DE" sz="1800" dirty="0" err="1"/>
              <a:t>perception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based</a:t>
            </a:r>
            <a:r>
              <a:rPr lang="de-DE" sz="1800" dirty="0"/>
              <a:t> on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dynamics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b="1" dirty="0"/>
              <a:t>Recognition</a:t>
            </a:r>
            <a:r>
              <a:rPr lang="de-DE" sz="1800" dirty="0"/>
              <a:t> and </a:t>
            </a:r>
            <a:r>
              <a:rPr lang="de-DE" sz="1800" b="1" dirty="0" err="1"/>
              <a:t>Selection</a:t>
            </a:r>
            <a:endParaRPr lang="de-DE" sz="1800" b="1" dirty="0"/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1AE1F993-9F7F-49F8-908F-9CBC77674EB9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5F6D7009-053C-488E-A4B9-1F02CB7EA6B7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0" name="Ellipse 119">
                <a:extLst>
                  <a:ext uri="{FF2B5EF4-FFF2-40B4-BE49-F238E27FC236}">
                    <a16:creationId xmlns:a16="http://schemas.microsoft.com/office/drawing/2014/main" id="{1826EB8A-F522-4B1A-998B-1812DCBC786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1" name="Kreis: Hohl 15">
                <a:extLst>
                  <a:ext uri="{FF2B5EF4-FFF2-40B4-BE49-F238E27FC236}">
                    <a16:creationId xmlns:a16="http://schemas.microsoft.com/office/drawing/2014/main" id="{E9AC0167-CD5D-45C4-9BC1-EE277293B63D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172935C1-510D-44FE-8832-660D68D62A43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8" name="Ellipse 117">
                <a:extLst>
                  <a:ext uri="{FF2B5EF4-FFF2-40B4-BE49-F238E27FC236}">
                    <a16:creationId xmlns:a16="http://schemas.microsoft.com/office/drawing/2014/main" id="{7B3D75E9-44EB-4415-8338-E073DEDB224E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9" name="Kreis: Hohl 16">
                <a:extLst>
                  <a:ext uri="{FF2B5EF4-FFF2-40B4-BE49-F238E27FC236}">
                    <a16:creationId xmlns:a16="http://schemas.microsoft.com/office/drawing/2014/main" id="{1C5F1435-BC11-46A3-A965-4E87A34878E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65A5C1AD-0F27-4A8E-AFA8-43B930B9FB57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6" name="Ellipse 115">
                <a:extLst>
                  <a:ext uri="{FF2B5EF4-FFF2-40B4-BE49-F238E27FC236}">
                    <a16:creationId xmlns:a16="http://schemas.microsoft.com/office/drawing/2014/main" id="{254615D8-E0DE-41CE-A412-D743DCBEACCB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7" name="Kreis: Hohl 17">
                <a:extLst>
                  <a:ext uri="{FF2B5EF4-FFF2-40B4-BE49-F238E27FC236}">
                    <a16:creationId xmlns:a16="http://schemas.microsoft.com/office/drawing/2014/main" id="{647A8F1F-4CE3-4FFA-835A-857A875AEDD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99FEDEC5-EF61-4A7C-82A5-10DD2A6E648B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4" name="Ellipse 113">
                <a:extLst>
                  <a:ext uri="{FF2B5EF4-FFF2-40B4-BE49-F238E27FC236}">
                    <a16:creationId xmlns:a16="http://schemas.microsoft.com/office/drawing/2014/main" id="{59C870C1-66DF-4501-BC8F-339D26081724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5" name="Kreis: Hohl 18">
                <a:extLst>
                  <a:ext uri="{FF2B5EF4-FFF2-40B4-BE49-F238E27FC236}">
                    <a16:creationId xmlns:a16="http://schemas.microsoft.com/office/drawing/2014/main" id="{D5D595C2-6CBA-48DC-A8CE-4A848D5576FB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AE4A7556-DFD6-47E3-967A-D5CB387D8958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2" name="Ellipse 111">
                <a:extLst>
                  <a:ext uri="{FF2B5EF4-FFF2-40B4-BE49-F238E27FC236}">
                    <a16:creationId xmlns:a16="http://schemas.microsoft.com/office/drawing/2014/main" id="{8E10F8BA-7EB6-436E-A96C-453941D9D8AD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3" name="Kreis: Hohl 19">
                <a:extLst>
                  <a:ext uri="{FF2B5EF4-FFF2-40B4-BE49-F238E27FC236}">
                    <a16:creationId xmlns:a16="http://schemas.microsoft.com/office/drawing/2014/main" id="{B004C760-38D3-4D94-910D-AFE71B93903F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7" name="Titel 1">
            <a:extLst>
              <a:ext uri="{FF2B5EF4-FFF2-40B4-BE49-F238E27FC236}">
                <a16:creationId xmlns:a16="http://schemas.microsoft.com/office/drawing/2014/main" id="{65C9E854-8DB3-4031-8C20-DA204D68AA5E}"/>
              </a:ext>
            </a:extLst>
          </p:cNvPr>
          <p:cNvSpPr txBox="1">
            <a:spLocks/>
          </p:cNvSpPr>
          <p:nvPr/>
        </p:nvSpPr>
        <p:spPr>
          <a:xfrm>
            <a:off x="319174" y="409956"/>
            <a:ext cx="2501144" cy="9230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i="1" dirty="0"/>
              <a:t>Visual Attention </a:t>
            </a:r>
            <a:r>
              <a:rPr lang="en-US" sz="2800" dirty="0"/>
              <a:t>in</a:t>
            </a:r>
            <a:r>
              <a:rPr lang="en-US" sz="2800" b="1" dirty="0"/>
              <a:t> Human Perception</a:t>
            </a:r>
          </a:p>
        </p:txBody>
      </p:sp>
    </p:spTree>
    <p:extLst>
      <p:ext uri="{BB962C8B-B14F-4D97-AF65-F5344CB8AC3E}">
        <p14:creationId xmlns:p14="http://schemas.microsoft.com/office/powerpoint/2010/main" val="726376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1E4D76E4-041F-4471-99EA-11A16CD6EA4D}"/>
              </a:ext>
            </a:extLst>
          </p:cNvPr>
          <p:cNvCxnSpPr>
            <a:cxnSpLocks/>
          </p:cNvCxnSpPr>
          <p:nvPr/>
        </p:nvCxnSpPr>
        <p:spPr>
          <a:xfrm>
            <a:off x="0" y="2792687"/>
            <a:ext cx="11866880" cy="0"/>
          </a:xfrm>
          <a:prstGeom prst="line">
            <a:avLst/>
          </a:prstGeom>
          <a:ln w="304800" cap="flat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42DBC0A-A142-4015-83BF-8501384BAB62}"/>
              </a:ext>
            </a:extLst>
          </p:cNvPr>
          <p:cNvGrpSpPr/>
          <p:nvPr userDrawn="1"/>
        </p:nvGrpSpPr>
        <p:grpSpPr>
          <a:xfrm>
            <a:off x="1043176" y="2193247"/>
            <a:ext cx="1198873" cy="1198876"/>
            <a:chOff x="975360" y="2700721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C3C52908-51B4-4B35-BE97-6BEF4EB39F1A}"/>
                </a:ext>
              </a:extLst>
            </p:cNvPr>
            <p:cNvSpPr/>
            <p:nvPr userDrawn="1"/>
          </p:nvSpPr>
          <p:spPr>
            <a:xfrm>
              <a:off x="975360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5">
              <a:extLst>
                <a:ext uri="{FF2B5EF4-FFF2-40B4-BE49-F238E27FC236}">
                  <a16:creationId xmlns:a16="http://schemas.microsoft.com/office/drawing/2014/main" id="{5F804B14-48F0-470D-B371-6F45B95F3AA6}"/>
                </a:ext>
              </a:extLst>
            </p:cNvPr>
            <p:cNvSpPr/>
            <p:nvPr userDrawn="1"/>
          </p:nvSpPr>
          <p:spPr>
            <a:xfrm>
              <a:off x="975360" y="2700721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DEB660B-7B22-4752-849F-E5DC828ED456}"/>
              </a:ext>
            </a:extLst>
          </p:cNvPr>
          <p:cNvGrpSpPr/>
          <p:nvPr userDrawn="1"/>
        </p:nvGrpSpPr>
        <p:grpSpPr>
          <a:xfrm>
            <a:off x="4047291" y="2193250"/>
            <a:ext cx="1198877" cy="1198874"/>
            <a:chOff x="4387101" y="2700724"/>
            <a:chExt cx="1198877" cy="1198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6237DA26-0D00-4789-810D-1A8E4FE91E13}"/>
                </a:ext>
              </a:extLst>
            </p:cNvPr>
            <p:cNvSpPr/>
            <p:nvPr userDrawn="1"/>
          </p:nvSpPr>
          <p:spPr>
            <a:xfrm>
              <a:off x="4387101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8" name="Kreis: Hohl 16">
              <a:extLst>
                <a:ext uri="{FF2B5EF4-FFF2-40B4-BE49-F238E27FC236}">
                  <a16:creationId xmlns:a16="http://schemas.microsoft.com/office/drawing/2014/main" id="{FD7E7486-1670-4DE7-87EF-6B541C16AC76}"/>
                </a:ext>
              </a:extLst>
            </p:cNvPr>
            <p:cNvSpPr/>
            <p:nvPr userDrawn="1"/>
          </p:nvSpPr>
          <p:spPr>
            <a:xfrm>
              <a:off x="4387104" y="2700724"/>
              <a:ext cx="1198874" cy="1198874"/>
            </a:xfrm>
            <a:prstGeom prst="donut">
              <a:avLst>
                <a:gd name="adj" fmla="val 1536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3F57626-C9AA-4032-97A0-AB6E1D9A7281}"/>
              </a:ext>
            </a:extLst>
          </p:cNvPr>
          <p:cNvGrpSpPr/>
          <p:nvPr/>
        </p:nvGrpSpPr>
        <p:grpSpPr>
          <a:xfrm>
            <a:off x="471670" y="356159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aute 21">
              <a:extLst>
                <a:ext uri="{FF2B5EF4-FFF2-40B4-BE49-F238E27FC236}">
                  <a16:creationId xmlns:a16="http://schemas.microsoft.com/office/drawing/2014/main" id="{24480080-8DAC-4259-BC02-1BEEAADB67A7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E03D1B7-7298-4811-BCCC-B59083A57F26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4" name="Rechteck: Abgerundete Ecken 20">
                <a:extLst>
                  <a:ext uri="{FF2B5EF4-FFF2-40B4-BE49-F238E27FC236}">
                    <a16:creationId xmlns:a16="http://schemas.microsoft.com/office/drawing/2014/main" id="{4674EDC6-A9D2-4450-A41B-DAE1EE251988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25" name="Rechteck: Abgerundete Ecken 21">
                <a:extLst>
                  <a:ext uri="{FF2B5EF4-FFF2-40B4-BE49-F238E27FC236}">
                    <a16:creationId xmlns:a16="http://schemas.microsoft.com/office/drawing/2014/main" id="{9B6CBEEE-3DBC-4F61-8585-B1044A4B3C0A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74A25DE-1A12-4EFA-A035-387EEC6DC426}"/>
              </a:ext>
            </a:extLst>
          </p:cNvPr>
          <p:cNvGrpSpPr/>
          <p:nvPr/>
        </p:nvGrpSpPr>
        <p:grpSpPr>
          <a:xfrm rot="10800000">
            <a:off x="3483413" y="524499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32D73D8B-93DB-4899-A45E-CF362201046D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4BEC3B1E-9D89-403B-9C6D-708FFA1F4336}"/>
                </a:ext>
              </a:extLst>
            </p:cNvPr>
            <p:cNvGrpSpPr/>
            <p:nvPr userDrawn="1"/>
          </p:nvGrpSpPr>
          <p:grpSpPr>
            <a:xfrm>
              <a:off x="403854" y="4321208"/>
              <a:ext cx="2341884" cy="1285242"/>
              <a:chOff x="403854" y="4321208"/>
              <a:chExt cx="2341884" cy="1285242"/>
            </a:xfrm>
          </p:grpSpPr>
          <p:sp>
            <p:nvSpPr>
              <p:cNvPr id="39" name="Rechteck: Abgerundete Ecken 48">
                <a:extLst>
                  <a:ext uri="{FF2B5EF4-FFF2-40B4-BE49-F238E27FC236}">
                    <a16:creationId xmlns:a16="http://schemas.microsoft.com/office/drawing/2014/main" id="{15F302E6-115A-4614-AF0F-69D9B68E60F4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40" name="Rechteck: Abgerundete Ecken 49">
                <a:extLst>
                  <a:ext uri="{FF2B5EF4-FFF2-40B4-BE49-F238E27FC236}">
                    <a16:creationId xmlns:a16="http://schemas.microsoft.com/office/drawing/2014/main" id="{49CF85C1-4D4B-4F29-AD03-F1E838ADA01A}"/>
                  </a:ext>
                </a:extLst>
              </p:cNvPr>
              <p:cNvSpPr/>
              <p:nvPr userDrawn="1"/>
            </p:nvSpPr>
            <p:spPr>
              <a:xfrm>
                <a:off x="403854" y="4321208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sp>
        <p:nvSpPr>
          <p:cNvPr id="46" name="Textplatzhalter 57">
            <a:extLst>
              <a:ext uri="{FF2B5EF4-FFF2-40B4-BE49-F238E27FC236}">
                <a16:creationId xmlns:a16="http://schemas.microsoft.com/office/drawing/2014/main" id="{8E99CBFD-DA61-4BA9-B878-69780A73D221}"/>
              </a:ext>
            </a:extLst>
          </p:cNvPr>
          <p:cNvSpPr txBox="1">
            <a:spLocks/>
          </p:cNvSpPr>
          <p:nvPr/>
        </p:nvSpPr>
        <p:spPr>
          <a:xfrm>
            <a:off x="3547383" y="745984"/>
            <a:ext cx="2198688" cy="9557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Image </a:t>
            </a:r>
            <a:r>
              <a:rPr lang="de-DE" sz="1600" b="1" dirty="0" err="1"/>
              <a:t>Captioning</a:t>
            </a:r>
            <a:endParaRPr lang="de-DE" sz="1600" b="1" dirty="0"/>
          </a:p>
        </p:txBody>
      </p:sp>
      <p:sp>
        <p:nvSpPr>
          <p:cNvPr id="49" name="Textplatzhalter 57">
            <a:extLst>
              <a:ext uri="{FF2B5EF4-FFF2-40B4-BE49-F238E27FC236}">
                <a16:creationId xmlns:a16="http://schemas.microsoft.com/office/drawing/2014/main" id="{FB4FB955-9A30-47E3-A2E2-C7B98D83AE26}"/>
              </a:ext>
            </a:extLst>
          </p:cNvPr>
          <p:cNvSpPr txBox="1">
            <a:spLocks/>
          </p:cNvSpPr>
          <p:nvPr/>
        </p:nvSpPr>
        <p:spPr>
          <a:xfrm>
            <a:off x="6999404" y="1111013"/>
            <a:ext cx="2198688" cy="545707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0" name="Textplatzhalter 57">
            <a:extLst>
              <a:ext uri="{FF2B5EF4-FFF2-40B4-BE49-F238E27FC236}">
                <a16:creationId xmlns:a16="http://schemas.microsoft.com/office/drawing/2014/main" id="{72E65E7B-A67C-42C9-9C3A-A5A84B7280F9}"/>
              </a:ext>
            </a:extLst>
          </p:cNvPr>
          <p:cNvSpPr txBox="1">
            <a:spLocks/>
          </p:cNvSpPr>
          <p:nvPr/>
        </p:nvSpPr>
        <p:spPr>
          <a:xfrm>
            <a:off x="532639" y="3953225"/>
            <a:ext cx="2198688" cy="875504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Human </a:t>
            </a:r>
            <a:r>
              <a:rPr lang="de-DE" sz="1600" b="1" dirty="0" err="1"/>
              <a:t>Perception</a:t>
            </a:r>
            <a:endParaRPr lang="de-DE" sz="1600" b="1" dirty="0"/>
          </a:p>
        </p:txBody>
      </p:sp>
      <p:sp>
        <p:nvSpPr>
          <p:cNvPr id="55" name="Textplatzhalter 57">
            <a:extLst>
              <a:ext uri="{FF2B5EF4-FFF2-40B4-BE49-F238E27FC236}">
                <a16:creationId xmlns:a16="http://schemas.microsoft.com/office/drawing/2014/main" id="{DF47308D-5D3B-47C0-A2BF-C7439C11D856}"/>
              </a:ext>
            </a:extLst>
          </p:cNvPr>
          <p:cNvSpPr txBox="1">
            <a:spLocks/>
          </p:cNvSpPr>
          <p:nvPr/>
        </p:nvSpPr>
        <p:spPr>
          <a:xfrm>
            <a:off x="8763754" y="4265290"/>
            <a:ext cx="2198688" cy="563439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de-DE" dirty="0"/>
            </a:br>
            <a:endParaRPr lang="de-DE" dirty="0"/>
          </a:p>
        </p:txBody>
      </p:sp>
      <p:sp>
        <p:nvSpPr>
          <p:cNvPr id="56" name="Textplatzhalter 68">
            <a:extLst>
              <a:ext uri="{FF2B5EF4-FFF2-40B4-BE49-F238E27FC236}">
                <a16:creationId xmlns:a16="http://schemas.microsoft.com/office/drawing/2014/main" id="{92F624F5-1685-45F3-A8FC-E434229AB49C}"/>
              </a:ext>
            </a:extLst>
          </p:cNvPr>
          <p:cNvSpPr txBox="1">
            <a:spLocks/>
          </p:cNvSpPr>
          <p:nvPr/>
        </p:nvSpPr>
        <p:spPr>
          <a:xfrm>
            <a:off x="1312412" y="2481514"/>
            <a:ext cx="660400" cy="622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200" dirty="0"/>
            </a:br>
            <a:r>
              <a:rPr lang="de-DE" dirty="0"/>
              <a:t>1990s</a:t>
            </a:r>
          </a:p>
        </p:txBody>
      </p:sp>
      <p:sp>
        <p:nvSpPr>
          <p:cNvPr id="57" name="Textplatzhalter 68">
            <a:extLst>
              <a:ext uri="{FF2B5EF4-FFF2-40B4-BE49-F238E27FC236}">
                <a16:creationId xmlns:a16="http://schemas.microsoft.com/office/drawing/2014/main" id="{656F9A1F-13D6-45D3-AB21-1093115E4E7B}"/>
              </a:ext>
            </a:extLst>
          </p:cNvPr>
          <p:cNvSpPr txBox="1">
            <a:spLocks/>
          </p:cNvSpPr>
          <p:nvPr/>
        </p:nvSpPr>
        <p:spPr>
          <a:xfrm>
            <a:off x="4228212" y="2579477"/>
            <a:ext cx="822348" cy="42875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dirty="0"/>
            </a:br>
            <a:r>
              <a:rPr lang="de-DE" dirty="0"/>
              <a:t>2014</a:t>
            </a:r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4F05207D-54F5-4573-BA42-D545FBF80E75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328349B7-A691-45EB-83FA-FEA73AD2183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236DA052-2F75-4BB1-8FF4-C580971FD44B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1453A384-10F3-4385-A134-016E7DD9ADE3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81" name="Kreis: Hohl 15">
                <a:extLst>
                  <a:ext uri="{FF2B5EF4-FFF2-40B4-BE49-F238E27FC236}">
                    <a16:creationId xmlns:a16="http://schemas.microsoft.com/office/drawing/2014/main" id="{3A1F1F1D-4314-434F-8C59-7788105FB65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4C7F7C7E-9864-4955-8CEE-DA018591E584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4A06592D-65FF-4484-97E3-7DF5049F0DD8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9" name="Kreis: Hohl 16">
                <a:extLst>
                  <a:ext uri="{FF2B5EF4-FFF2-40B4-BE49-F238E27FC236}">
                    <a16:creationId xmlns:a16="http://schemas.microsoft.com/office/drawing/2014/main" id="{3D7CFB7A-F19D-4820-8F8E-855E4BA6638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39BEC6AA-DEA4-4092-ABAE-279F753E6AFA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099779A5-658C-4DC5-BECD-012B93672EA3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7" name="Kreis: Hohl 17">
                <a:extLst>
                  <a:ext uri="{FF2B5EF4-FFF2-40B4-BE49-F238E27FC236}">
                    <a16:creationId xmlns:a16="http://schemas.microsoft.com/office/drawing/2014/main" id="{1797EFBC-219D-498D-BFBB-F4E17A4F4A26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53F90339-EAC5-4CDB-959B-9AE90189E4A0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5343552-2A6A-46A9-9A62-C1D3DDF52E12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5" name="Kreis: Hohl 18">
                <a:extLst>
                  <a:ext uri="{FF2B5EF4-FFF2-40B4-BE49-F238E27FC236}">
                    <a16:creationId xmlns:a16="http://schemas.microsoft.com/office/drawing/2014/main" id="{35A3FBCC-AA42-49CE-B223-3AFFC196BB8B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20CA73B0-6AB2-4CBF-832D-933E371B3F4C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C2B67F23-DAD2-4EFF-B07D-5E0B8983E35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3" name="Kreis: Hohl 19">
                <a:extLst>
                  <a:ext uri="{FF2B5EF4-FFF2-40B4-BE49-F238E27FC236}">
                    <a16:creationId xmlns:a16="http://schemas.microsoft.com/office/drawing/2014/main" id="{ADFA79F2-5162-42AE-B351-932576282468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7308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9E707017-6CEB-4A5D-9FC2-CFDD70AF2CA1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3" name="Titel 1">
            <a:extLst>
              <a:ext uri="{FF2B5EF4-FFF2-40B4-BE49-F238E27FC236}">
                <a16:creationId xmlns:a16="http://schemas.microsoft.com/office/drawing/2014/main" id="{BD405B3F-B5E6-47E7-812C-FFD1DD4E47E2}"/>
              </a:ext>
            </a:extLst>
          </p:cNvPr>
          <p:cNvSpPr txBox="1">
            <a:spLocks/>
          </p:cNvSpPr>
          <p:nvPr/>
        </p:nvSpPr>
        <p:spPr>
          <a:xfrm>
            <a:off x="319174" y="409956"/>
            <a:ext cx="2599867" cy="923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Visual Attention </a:t>
            </a:r>
            <a:r>
              <a:rPr lang="en-US" sz="2400" dirty="0"/>
              <a:t>in</a:t>
            </a:r>
            <a:r>
              <a:rPr lang="en-US" sz="2400" b="1" dirty="0"/>
              <a:t> Image Captioning</a:t>
            </a:r>
          </a:p>
        </p:txBody>
      </p:sp>
      <p:sp>
        <p:nvSpPr>
          <p:cNvPr id="124" name="Rechteck: abgerundete Ecken 123">
            <a:extLst>
              <a:ext uri="{FF2B5EF4-FFF2-40B4-BE49-F238E27FC236}">
                <a16:creationId xmlns:a16="http://schemas.microsoft.com/office/drawing/2014/main" id="{E8B83789-4B4B-4848-89E7-6EE6E5CC833E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Textplatzhalter 57">
            <a:extLst>
              <a:ext uri="{FF2B5EF4-FFF2-40B4-BE49-F238E27FC236}">
                <a16:creationId xmlns:a16="http://schemas.microsoft.com/office/drawing/2014/main" id="{D93DB070-0EA0-4798-92F4-7777F11462EF}"/>
              </a:ext>
            </a:extLst>
          </p:cNvPr>
          <p:cNvSpPr txBox="1">
            <a:spLocks/>
          </p:cNvSpPr>
          <p:nvPr/>
        </p:nvSpPr>
        <p:spPr>
          <a:xfrm>
            <a:off x="319173" y="1534918"/>
            <a:ext cx="2599867" cy="3889325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CNN</a:t>
            </a:r>
          </a:p>
          <a:p>
            <a:r>
              <a:rPr lang="de-DE" sz="1800" b="1" dirty="0"/>
              <a:t>Decoder: </a:t>
            </a:r>
            <a:r>
              <a:rPr lang="de-DE" sz="1800" dirty="0"/>
              <a:t>RNN</a:t>
            </a:r>
          </a:p>
        </p:txBody>
      </p:sp>
      <p:sp>
        <p:nvSpPr>
          <p:cNvPr id="23" name="Textplatzhalter 57">
            <a:extLst>
              <a:ext uri="{FF2B5EF4-FFF2-40B4-BE49-F238E27FC236}">
                <a16:creationId xmlns:a16="http://schemas.microsoft.com/office/drawing/2014/main" id="{DCD77E52-32EE-4DDA-9862-AE24B8F8E230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Architecture</a:t>
            </a:r>
            <a:endParaRPr lang="de-DE" sz="1800" dirty="0"/>
          </a:p>
        </p:txBody>
      </p:sp>
      <p:pic>
        <p:nvPicPr>
          <p:cNvPr id="3" name="Grafik 2" descr="Ein Bild, das Uhr enthält.&#10;&#10;Automatisch generierte Beschreibung">
            <a:extLst>
              <a:ext uri="{FF2B5EF4-FFF2-40B4-BE49-F238E27FC236}">
                <a16:creationId xmlns:a16="http://schemas.microsoft.com/office/drawing/2014/main" id="{11876794-7975-4ADE-B18F-4F906E70D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32" y="811784"/>
            <a:ext cx="7696216" cy="418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74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9E707017-6CEB-4A5D-9FC2-CFDD70AF2CA1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3" name="Titel 1">
            <a:extLst>
              <a:ext uri="{FF2B5EF4-FFF2-40B4-BE49-F238E27FC236}">
                <a16:creationId xmlns:a16="http://schemas.microsoft.com/office/drawing/2014/main" id="{BD405B3F-B5E6-47E7-812C-FFD1DD4E47E2}"/>
              </a:ext>
            </a:extLst>
          </p:cNvPr>
          <p:cNvSpPr txBox="1">
            <a:spLocks/>
          </p:cNvSpPr>
          <p:nvPr/>
        </p:nvSpPr>
        <p:spPr>
          <a:xfrm>
            <a:off x="319174" y="409956"/>
            <a:ext cx="2599867" cy="923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Visual Attention </a:t>
            </a:r>
            <a:r>
              <a:rPr lang="en-US" sz="2400" dirty="0"/>
              <a:t>in</a:t>
            </a:r>
            <a:r>
              <a:rPr lang="en-US" sz="2400" b="1" dirty="0"/>
              <a:t> Image Captioning</a:t>
            </a:r>
          </a:p>
        </p:txBody>
      </p:sp>
      <p:sp>
        <p:nvSpPr>
          <p:cNvPr id="124" name="Rechteck: abgerundete Ecken 123">
            <a:extLst>
              <a:ext uri="{FF2B5EF4-FFF2-40B4-BE49-F238E27FC236}">
                <a16:creationId xmlns:a16="http://schemas.microsoft.com/office/drawing/2014/main" id="{E8B83789-4B4B-4848-89E7-6EE6E5CC833E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6" name="Textplatzhalter 57">
            <a:extLst>
              <a:ext uri="{FF2B5EF4-FFF2-40B4-BE49-F238E27FC236}">
                <a16:creationId xmlns:a16="http://schemas.microsoft.com/office/drawing/2014/main" id="{D93DB070-0EA0-4798-92F4-7777F11462EF}"/>
              </a:ext>
            </a:extLst>
          </p:cNvPr>
          <p:cNvSpPr txBox="1">
            <a:spLocks/>
          </p:cNvSpPr>
          <p:nvPr/>
        </p:nvSpPr>
        <p:spPr>
          <a:xfrm>
            <a:off x="319173" y="1534918"/>
            <a:ext cx="2599867" cy="3889325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CNN</a:t>
            </a:r>
          </a:p>
          <a:p>
            <a:r>
              <a:rPr lang="de-DE" sz="1600" b="1" dirty="0" err="1"/>
              <a:t>Convolutional</a:t>
            </a:r>
            <a:r>
              <a:rPr lang="de-DE" sz="1600" b="1" dirty="0"/>
              <a:t> </a:t>
            </a:r>
            <a:r>
              <a:rPr lang="de-DE" sz="1600" b="1" dirty="0" err="1"/>
              <a:t>features</a:t>
            </a:r>
            <a:r>
              <a:rPr lang="de-DE" sz="1600" b="1" dirty="0"/>
              <a:t> </a:t>
            </a:r>
            <a:r>
              <a:rPr lang="de-DE" sz="1600" dirty="0" err="1"/>
              <a:t>entangle</a:t>
            </a:r>
            <a:r>
              <a:rPr lang="de-DE" sz="1600" dirty="0"/>
              <a:t> </a:t>
            </a:r>
            <a:r>
              <a:rPr lang="de-DE" sz="1600" dirty="0" err="1"/>
              <a:t>spatial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information</a:t>
            </a:r>
            <a:endParaRPr lang="de-DE" sz="1600" dirty="0"/>
          </a:p>
          <a:p>
            <a:r>
              <a:rPr lang="de-DE" sz="1800" b="1" dirty="0"/>
              <a:t>Decoder: </a:t>
            </a:r>
            <a:r>
              <a:rPr lang="de-DE" sz="1800" dirty="0"/>
              <a:t>RNN</a:t>
            </a:r>
          </a:p>
          <a:p>
            <a:endParaRPr lang="de-DE" sz="1800" dirty="0"/>
          </a:p>
        </p:txBody>
      </p:sp>
      <p:sp>
        <p:nvSpPr>
          <p:cNvPr id="25" name="Textplatzhalter 57">
            <a:extLst>
              <a:ext uri="{FF2B5EF4-FFF2-40B4-BE49-F238E27FC236}">
                <a16:creationId xmlns:a16="http://schemas.microsoft.com/office/drawing/2014/main" id="{CA96E9A8-1074-4525-8D09-C05B46E6FB0F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</a:t>
            </a:r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85306A6-A342-42E8-BCEF-F4692F8E3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01" y="1270512"/>
            <a:ext cx="6302753" cy="325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8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E8553800-1B1C-4528-9595-27B9C708304F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9E707017-6CEB-4A5D-9FC2-CFDD70AF2CA1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3" name="Titel 1">
            <a:extLst>
              <a:ext uri="{FF2B5EF4-FFF2-40B4-BE49-F238E27FC236}">
                <a16:creationId xmlns:a16="http://schemas.microsoft.com/office/drawing/2014/main" id="{BD405B3F-B5E6-47E7-812C-FFD1DD4E47E2}"/>
              </a:ext>
            </a:extLst>
          </p:cNvPr>
          <p:cNvSpPr txBox="1">
            <a:spLocks/>
          </p:cNvSpPr>
          <p:nvPr/>
        </p:nvSpPr>
        <p:spPr>
          <a:xfrm>
            <a:off x="319174" y="409956"/>
            <a:ext cx="2599867" cy="923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Visual Attention </a:t>
            </a:r>
            <a:r>
              <a:rPr lang="en-US" sz="2400" dirty="0"/>
              <a:t>in</a:t>
            </a:r>
            <a:r>
              <a:rPr lang="en-US" sz="2400" b="1" dirty="0"/>
              <a:t> Image Captioning</a:t>
            </a:r>
          </a:p>
        </p:txBody>
      </p:sp>
      <p:sp>
        <p:nvSpPr>
          <p:cNvPr id="126" name="Textplatzhalter 57">
            <a:extLst>
              <a:ext uri="{FF2B5EF4-FFF2-40B4-BE49-F238E27FC236}">
                <a16:creationId xmlns:a16="http://schemas.microsoft.com/office/drawing/2014/main" id="{D93DB070-0EA0-4798-92F4-7777F11462EF}"/>
              </a:ext>
            </a:extLst>
          </p:cNvPr>
          <p:cNvSpPr txBox="1">
            <a:spLocks/>
          </p:cNvSpPr>
          <p:nvPr/>
        </p:nvSpPr>
        <p:spPr>
          <a:xfrm>
            <a:off x="319173" y="1534918"/>
            <a:ext cx="2599867" cy="3889325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CNN</a:t>
            </a:r>
          </a:p>
          <a:p>
            <a:r>
              <a:rPr lang="de-DE" sz="1600" b="1" dirty="0" err="1"/>
              <a:t>Convolutional</a:t>
            </a:r>
            <a:r>
              <a:rPr lang="de-DE" sz="1600" b="1" dirty="0"/>
              <a:t> </a:t>
            </a:r>
            <a:r>
              <a:rPr lang="de-DE" sz="1600" b="1" dirty="0" err="1"/>
              <a:t>features</a:t>
            </a:r>
            <a:r>
              <a:rPr lang="de-DE" sz="1600" b="1" dirty="0"/>
              <a:t> </a:t>
            </a:r>
            <a:r>
              <a:rPr lang="de-DE" sz="1600" dirty="0" err="1"/>
              <a:t>entangle</a:t>
            </a:r>
            <a:r>
              <a:rPr lang="de-DE" sz="1600" dirty="0"/>
              <a:t> </a:t>
            </a:r>
            <a:r>
              <a:rPr lang="de-DE" sz="1600" dirty="0" err="1"/>
              <a:t>spatial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information</a:t>
            </a:r>
            <a:endParaRPr lang="de-DE" sz="1600" dirty="0"/>
          </a:p>
          <a:p>
            <a:r>
              <a:rPr lang="de-DE" sz="1800" b="1" dirty="0"/>
              <a:t>Decoder: </a:t>
            </a:r>
            <a:r>
              <a:rPr lang="de-DE" sz="1800" dirty="0"/>
              <a:t>RNN</a:t>
            </a:r>
            <a:endParaRPr lang="de-DE" sz="1800" b="1" dirty="0"/>
          </a:p>
          <a:p>
            <a:r>
              <a:rPr lang="de-DE" sz="1600" b="1" dirty="0"/>
              <a:t>Visual Attention </a:t>
            </a:r>
            <a:br>
              <a:rPr lang="de-DE" sz="1600" b="1" dirty="0"/>
            </a:br>
            <a:r>
              <a:rPr lang="de-DE" sz="1600" dirty="0" err="1"/>
              <a:t>allows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recover</a:t>
            </a:r>
            <a:r>
              <a:rPr lang="de-DE" sz="1600" dirty="0"/>
              <a:t> </a:t>
            </a:r>
            <a:r>
              <a:rPr lang="de-DE" sz="1600" dirty="0" err="1"/>
              <a:t>spatial</a:t>
            </a:r>
            <a:r>
              <a:rPr lang="de-DE" sz="1600" dirty="0"/>
              <a:t> </a:t>
            </a:r>
            <a:r>
              <a:rPr lang="de-DE" sz="1600" dirty="0" err="1"/>
              <a:t>relations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current</a:t>
            </a:r>
            <a:r>
              <a:rPr lang="de-DE" sz="1600" dirty="0"/>
              <a:t> </a:t>
            </a:r>
            <a:r>
              <a:rPr lang="de-DE" sz="1600" dirty="0" err="1"/>
              <a:t>outputs</a:t>
            </a:r>
            <a:endParaRPr lang="de-DE" sz="1600" dirty="0"/>
          </a:p>
        </p:txBody>
      </p:sp>
      <p:sp>
        <p:nvSpPr>
          <p:cNvPr id="26" name="Textplatzhalter 57">
            <a:extLst>
              <a:ext uri="{FF2B5EF4-FFF2-40B4-BE49-F238E27FC236}">
                <a16:creationId xmlns:a16="http://schemas.microsoft.com/office/drawing/2014/main" id="{E116AB70-09FA-4453-82C7-6045654435E1}"/>
              </a:ext>
            </a:extLst>
          </p:cNvPr>
          <p:cNvSpPr txBox="1">
            <a:spLocks/>
          </p:cNvSpPr>
          <p:nvPr/>
        </p:nvSpPr>
        <p:spPr>
          <a:xfrm>
            <a:off x="3306495" y="554932"/>
            <a:ext cx="1904484" cy="513704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Decoder</a:t>
            </a:r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7A1B8E-2DC4-4D5F-84AD-165AA5CF0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920" y="1418890"/>
            <a:ext cx="5519878" cy="309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17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hteck: abgerundete Ecken 123">
            <a:extLst>
              <a:ext uri="{FF2B5EF4-FFF2-40B4-BE49-F238E27FC236}">
                <a16:creationId xmlns:a16="http://schemas.microsoft.com/office/drawing/2014/main" id="{E8B83789-4B4B-4848-89E7-6EE6E5CC833E}"/>
              </a:ext>
            </a:extLst>
          </p:cNvPr>
          <p:cNvSpPr/>
          <p:nvPr/>
        </p:nvSpPr>
        <p:spPr>
          <a:xfrm>
            <a:off x="3194892" y="408207"/>
            <a:ext cx="8677934" cy="4868641"/>
          </a:xfrm>
          <a:prstGeom prst="roundRect">
            <a:avLst>
              <a:gd name="adj" fmla="val 26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9E707017-6CEB-4A5D-9FC2-CFDD70AF2CA1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F13640B0-4BE3-4472-8022-C02F14E30967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95F68A1-893D-4B86-88C6-9F9BABED5F76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DED23199-A815-43A3-AFA2-E97C8F73E888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2" name="Kreis: Hohl 15">
                <a:extLst>
                  <a:ext uri="{FF2B5EF4-FFF2-40B4-BE49-F238E27FC236}">
                    <a16:creationId xmlns:a16="http://schemas.microsoft.com/office/drawing/2014/main" id="{842A82ED-A534-4CC5-964D-215674BE1CD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97A6635-98A6-47A6-9C78-A73CE60B9B32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1E201E1D-F07A-4973-87E1-B518C395BC19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20" name="Kreis: Hohl 16">
                <a:extLst>
                  <a:ext uri="{FF2B5EF4-FFF2-40B4-BE49-F238E27FC236}">
                    <a16:creationId xmlns:a16="http://schemas.microsoft.com/office/drawing/2014/main" id="{70BDFD7C-5F30-457F-8510-E2F3F5C14690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26F1B772-A01C-4437-A37E-5A3DAB5EF456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39B2670D-6C03-4807-8E2D-989FC10D1D12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8" name="Kreis: Hohl 17">
                <a:extLst>
                  <a:ext uri="{FF2B5EF4-FFF2-40B4-BE49-F238E27FC236}">
                    <a16:creationId xmlns:a16="http://schemas.microsoft.com/office/drawing/2014/main" id="{3B4331DB-1F60-4CCC-92DF-06EE52AAA67D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5AC12B03-CC9A-455B-B646-4427C96AEACE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656EB23-7321-451D-87E7-73CAF0D8E343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6" name="Kreis: Hohl 18">
                <a:extLst>
                  <a:ext uri="{FF2B5EF4-FFF2-40B4-BE49-F238E27FC236}">
                    <a16:creationId xmlns:a16="http://schemas.microsoft.com/office/drawing/2014/main" id="{1F389F12-4BBB-4B23-A392-8D989F8645C1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0675DF30-018E-4875-BC59-6A609E407284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F040BEA7-1052-4D50-A69B-17E209B77EB8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114" name="Kreis: Hohl 19">
                <a:extLst>
                  <a:ext uri="{FF2B5EF4-FFF2-40B4-BE49-F238E27FC236}">
                    <a16:creationId xmlns:a16="http://schemas.microsoft.com/office/drawing/2014/main" id="{483A684A-7B71-4E23-B390-8ED113D81C53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3" name="Titel 1">
            <a:extLst>
              <a:ext uri="{FF2B5EF4-FFF2-40B4-BE49-F238E27FC236}">
                <a16:creationId xmlns:a16="http://schemas.microsoft.com/office/drawing/2014/main" id="{BD405B3F-B5E6-47E7-812C-FFD1DD4E47E2}"/>
              </a:ext>
            </a:extLst>
          </p:cNvPr>
          <p:cNvSpPr txBox="1">
            <a:spLocks/>
          </p:cNvSpPr>
          <p:nvPr/>
        </p:nvSpPr>
        <p:spPr>
          <a:xfrm>
            <a:off x="319174" y="409956"/>
            <a:ext cx="2599867" cy="923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i="1" dirty="0"/>
              <a:t>Visual Attention </a:t>
            </a:r>
            <a:r>
              <a:rPr lang="en-US" sz="2400" dirty="0"/>
              <a:t>in</a:t>
            </a:r>
            <a:r>
              <a:rPr lang="en-US" sz="2400" b="1" dirty="0"/>
              <a:t> Image Captioning</a:t>
            </a:r>
          </a:p>
        </p:txBody>
      </p:sp>
      <p:sp>
        <p:nvSpPr>
          <p:cNvPr id="126" name="Textplatzhalter 57">
            <a:extLst>
              <a:ext uri="{FF2B5EF4-FFF2-40B4-BE49-F238E27FC236}">
                <a16:creationId xmlns:a16="http://schemas.microsoft.com/office/drawing/2014/main" id="{D93DB070-0EA0-4798-92F4-7777F11462EF}"/>
              </a:ext>
            </a:extLst>
          </p:cNvPr>
          <p:cNvSpPr txBox="1">
            <a:spLocks/>
          </p:cNvSpPr>
          <p:nvPr/>
        </p:nvSpPr>
        <p:spPr>
          <a:xfrm>
            <a:off x="319173" y="1534918"/>
            <a:ext cx="2599867" cy="3889325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/>
              <a:t>Encoder: </a:t>
            </a:r>
            <a:r>
              <a:rPr lang="de-DE" sz="1800" dirty="0"/>
              <a:t>CNN</a:t>
            </a:r>
          </a:p>
          <a:p>
            <a:r>
              <a:rPr lang="de-DE" sz="1600" b="1" dirty="0" err="1"/>
              <a:t>Convolutional</a:t>
            </a:r>
            <a:r>
              <a:rPr lang="de-DE" sz="1600" b="1" dirty="0"/>
              <a:t> </a:t>
            </a:r>
            <a:r>
              <a:rPr lang="de-DE" sz="1600" b="1" dirty="0" err="1"/>
              <a:t>features</a:t>
            </a:r>
            <a:r>
              <a:rPr lang="de-DE" sz="1600" b="1" dirty="0"/>
              <a:t> </a:t>
            </a:r>
            <a:r>
              <a:rPr lang="de-DE" sz="1600" dirty="0" err="1"/>
              <a:t>entangle</a:t>
            </a:r>
            <a:r>
              <a:rPr lang="de-DE" sz="1600" dirty="0"/>
              <a:t> </a:t>
            </a:r>
            <a:r>
              <a:rPr lang="de-DE" sz="1600" dirty="0" err="1"/>
              <a:t>spatial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information</a:t>
            </a:r>
            <a:endParaRPr lang="de-DE" sz="1600" dirty="0"/>
          </a:p>
          <a:p>
            <a:r>
              <a:rPr lang="de-DE" sz="1800" b="1" dirty="0"/>
              <a:t>Decoder: </a:t>
            </a:r>
            <a:r>
              <a:rPr lang="de-DE" sz="1800" dirty="0"/>
              <a:t>RNN</a:t>
            </a:r>
            <a:endParaRPr lang="de-DE" sz="1800" b="1" dirty="0"/>
          </a:p>
          <a:p>
            <a:r>
              <a:rPr lang="de-DE" sz="1600" b="1" dirty="0"/>
              <a:t>Visual Attention</a:t>
            </a:r>
            <a:br>
              <a:rPr lang="de-DE" sz="1600" b="1" dirty="0"/>
            </a:br>
            <a:r>
              <a:rPr lang="de-DE" sz="1600" dirty="0" err="1"/>
              <a:t>allows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recover</a:t>
            </a:r>
            <a:r>
              <a:rPr lang="de-DE" sz="1600" dirty="0"/>
              <a:t> </a:t>
            </a:r>
            <a:r>
              <a:rPr lang="de-DE" sz="1600" dirty="0" err="1"/>
              <a:t>spatial</a:t>
            </a:r>
            <a:r>
              <a:rPr lang="de-DE" sz="1600" dirty="0"/>
              <a:t> </a:t>
            </a:r>
            <a:r>
              <a:rPr lang="de-DE" sz="1600" dirty="0" err="1"/>
              <a:t>relations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current</a:t>
            </a:r>
            <a:r>
              <a:rPr lang="de-DE" sz="1600" dirty="0"/>
              <a:t> </a:t>
            </a:r>
            <a:r>
              <a:rPr lang="de-DE" sz="1600" dirty="0" err="1"/>
              <a:t>outputs</a:t>
            </a:r>
            <a:endParaRPr lang="de-DE" sz="1600" dirty="0"/>
          </a:p>
        </p:txBody>
      </p:sp>
      <p:pic>
        <p:nvPicPr>
          <p:cNvPr id="5" name="Grafik 4" descr="Ein Bild, das verschieden, klein, Foto, sitzend enthält.&#10;&#10;Automatisch generierte Beschreibung">
            <a:extLst>
              <a:ext uri="{FF2B5EF4-FFF2-40B4-BE49-F238E27FC236}">
                <a16:creationId xmlns:a16="http://schemas.microsoft.com/office/drawing/2014/main" id="{A463286F-6C19-4A5D-9F08-9CE023DF1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439" y="681124"/>
            <a:ext cx="7654839" cy="432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80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1E4D76E4-041F-4471-99EA-11A16CD6EA4D}"/>
              </a:ext>
            </a:extLst>
          </p:cNvPr>
          <p:cNvCxnSpPr>
            <a:cxnSpLocks/>
          </p:cNvCxnSpPr>
          <p:nvPr/>
        </p:nvCxnSpPr>
        <p:spPr>
          <a:xfrm>
            <a:off x="0" y="2792687"/>
            <a:ext cx="11866880" cy="0"/>
          </a:xfrm>
          <a:prstGeom prst="line">
            <a:avLst/>
          </a:prstGeom>
          <a:ln w="304800" cap="flat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42DBC0A-A142-4015-83BF-8501384BAB62}"/>
              </a:ext>
            </a:extLst>
          </p:cNvPr>
          <p:cNvGrpSpPr/>
          <p:nvPr userDrawn="1"/>
        </p:nvGrpSpPr>
        <p:grpSpPr>
          <a:xfrm>
            <a:off x="1043176" y="2193247"/>
            <a:ext cx="1198873" cy="1198876"/>
            <a:chOff x="975360" y="2700721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C3C52908-51B4-4B35-BE97-6BEF4EB39F1A}"/>
                </a:ext>
              </a:extLst>
            </p:cNvPr>
            <p:cNvSpPr/>
            <p:nvPr userDrawn="1"/>
          </p:nvSpPr>
          <p:spPr>
            <a:xfrm>
              <a:off x="975360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0" name="Kreis: Hohl 15">
              <a:extLst>
                <a:ext uri="{FF2B5EF4-FFF2-40B4-BE49-F238E27FC236}">
                  <a16:creationId xmlns:a16="http://schemas.microsoft.com/office/drawing/2014/main" id="{5F804B14-48F0-470D-B371-6F45B95F3AA6}"/>
                </a:ext>
              </a:extLst>
            </p:cNvPr>
            <p:cNvSpPr/>
            <p:nvPr userDrawn="1"/>
          </p:nvSpPr>
          <p:spPr>
            <a:xfrm>
              <a:off x="975360" y="2700721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DEB660B-7B22-4752-849F-E5DC828ED456}"/>
              </a:ext>
            </a:extLst>
          </p:cNvPr>
          <p:cNvGrpSpPr/>
          <p:nvPr userDrawn="1"/>
        </p:nvGrpSpPr>
        <p:grpSpPr>
          <a:xfrm>
            <a:off x="4047291" y="2193250"/>
            <a:ext cx="1198877" cy="1198874"/>
            <a:chOff x="4387101" y="2700724"/>
            <a:chExt cx="1198877" cy="1198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6237DA26-0D00-4789-810D-1A8E4FE91E13}"/>
                </a:ext>
              </a:extLst>
            </p:cNvPr>
            <p:cNvSpPr/>
            <p:nvPr userDrawn="1"/>
          </p:nvSpPr>
          <p:spPr>
            <a:xfrm>
              <a:off x="4387101" y="2700724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8" name="Kreis: Hohl 16">
              <a:extLst>
                <a:ext uri="{FF2B5EF4-FFF2-40B4-BE49-F238E27FC236}">
                  <a16:creationId xmlns:a16="http://schemas.microsoft.com/office/drawing/2014/main" id="{FD7E7486-1670-4DE7-87EF-6B541C16AC76}"/>
                </a:ext>
              </a:extLst>
            </p:cNvPr>
            <p:cNvSpPr/>
            <p:nvPr userDrawn="1"/>
          </p:nvSpPr>
          <p:spPr>
            <a:xfrm>
              <a:off x="4387104" y="2700724"/>
              <a:ext cx="1198874" cy="1198874"/>
            </a:xfrm>
            <a:prstGeom prst="donut">
              <a:avLst>
                <a:gd name="adj" fmla="val 1536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CFA42F9-4DBB-446B-9D2D-135E05A49203}"/>
              </a:ext>
            </a:extLst>
          </p:cNvPr>
          <p:cNvGrpSpPr/>
          <p:nvPr userDrawn="1"/>
        </p:nvGrpSpPr>
        <p:grpSpPr>
          <a:xfrm>
            <a:off x="5825294" y="2201988"/>
            <a:ext cx="1198873" cy="1198876"/>
            <a:chOff x="6165104" y="2709462"/>
            <a:chExt cx="1198873" cy="119887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9E52CD1-DD66-493B-AC86-BE7C2A88AB83}"/>
                </a:ext>
              </a:extLst>
            </p:cNvPr>
            <p:cNvSpPr/>
            <p:nvPr userDrawn="1"/>
          </p:nvSpPr>
          <p:spPr>
            <a:xfrm>
              <a:off x="6165104" y="2709465"/>
              <a:ext cx="1198873" cy="11988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6" name="Kreis: Hohl 17">
              <a:extLst>
                <a:ext uri="{FF2B5EF4-FFF2-40B4-BE49-F238E27FC236}">
                  <a16:creationId xmlns:a16="http://schemas.microsoft.com/office/drawing/2014/main" id="{7854653A-56BA-4BC1-8A9D-745ABEC3F738}"/>
                </a:ext>
              </a:extLst>
            </p:cNvPr>
            <p:cNvSpPr/>
            <p:nvPr userDrawn="1"/>
          </p:nvSpPr>
          <p:spPr>
            <a:xfrm>
              <a:off x="6165104" y="2709462"/>
              <a:ext cx="1198873" cy="1198873"/>
            </a:xfrm>
            <a:prstGeom prst="donut">
              <a:avLst>
                <a:gd name="adj" fmla="val 1536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3F57626-C9AA-4032-97A0-AB6E1D9A7281}"/>
              </a:ext>
            </a:extLst>
          </p:cNvPr>
          <p:cNvGrpSpPr/>
          <p:nvPr/>
        </p:nvGrpSpPr>
        <p:grpSpPr>
          <a:xfrm>
            <a:off x="471670" y="3561592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aute 21">
              <a:extLst>
                <a:ext uri="{FF2B5EF4-FFF2-40B4-BE49-F238E27FC236}">
                  <a16:creationId xmlns:a16="http://schemas.microsoft.com/office/drawing/2014/main" id="{24480080-8DAC-4259-BC02-1BEEAADB67A7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E03D1B7-7298-4811-BCCC-B59083A57F26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4" name="Rechteck: Abgerundete Ecken 20">
                <a:extLst>
                  <a:ext uri="{FF2B5EF4-FFF2-40B4-BE49-F238E27FC236}">
                    <a16:creationId xmlns:a16="http://schemas.microsoft.com/office/drawing/2014/main" id="{4674EDC6-A9D2-4450-A41B-DAE1EE251988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25" name="Rechteck: Abgerundete Ecken 21">
                <a:extLst>
                  <a:ext uri="{FF2B5EF4-FFF2-40B4-BE49-F238E27FC236}">
                    <a16:creationId xmlns:a16="http://schemas.microsoft.com/office/drawing/2014/main" id="{9B6CBEEE-3DBC-4F61-8585-B1044A4B3C0A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54A6EA5-CB37-4E69-B20E-ACDB8B33D54D}"/>
              </a:ext>
            </a:extLst>
          </p:cNvPr>
          <p:cNvGrpSpPr/>
          <p:nvPr/>
        </p:nvGrpSpPr>
        <p:grpSpPr>
          <a:xfrm>
            <a:off x="5246167" y="3546499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Raute 26">
              <a:extLst>
                <a:ext uri="{FF2B5EF4-FFF2-40B4-BE49-F238E27FC236}">
                  <a16:creationId xmlns:a16="http://schemas.microsoft.com/office/drawing/2014/main" id="{36542735-F737-4DB6-93D2-BEE2BB313C8A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10BADB60-0535-456C-9A5E-9521D4E15E9B}"/>
                </a:ext>
              </a:extLst>
            </p:cNvPr>
            <p:cNvGrpSpPr/>
            <p:nvPr userDrawn="1"/>
          </p:nvGrpSpPr>
          <p:grpSpPr>
            <a:xfrm>
              <a:off x="403854" y="4331800"/>
              <a:ext cx="2341884" cy="1274650"/>
              <a:chOff x="403854" y="4331800"/>
              <a:chExt cx="2341884" cy="1274650"/>
            </a:xfrm>
          </p:grpSpPr>
          <p:sp>
            <p:nvSpPr>
              <p:cNvPr id="29" name="Rechteck: Abgerundete Ecken 33">
                <a:extLst>
                  <a:ext uri="{FF2B5EF4-FFF2-40B4-BE49-F238E27FC236}">
                    <a16:creationId xmlns:a16="http://schemas.microsoft.com/office/drawing/2014/main" id="{B39BDBC8-91B3-4DF1-9D7D-CB91B070A02D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30" name="Rechteck: Abgerundete Ecken 34">
                <a:extLst>
                  <a:ext uri="{FF2B5EF4-FFF2-40B4-BE49-F238E27FC236}">
                    <a16:creationId xmlns:a16="http://schemas.microsoft.com/office/drawing/2014/main" id="{3D534735-8828-472A-A6A4-E528D91B0F39}"/>
                  </a:ext>
                </a:extLst>
              </p:cNvPr>
              <p:cNvSpPr/>
              <p:nvPr userDrawn="1"/>
            </p:nvSpPr>
            <p:spPr>
              <a:xfrm>
                <a:off x="403854" y="4331800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874A25DE-1A12-4EFA-A035-387EEC6DC426}"/>
              </a:ext>
            </a:extLst>
          </p:cNvPr>
          <p:cNvGrpSpPr/>
          <p:nvPr/>
        </p:nvGrpSpPr>
        <p:grpSpPr>
          <a:xfrm rot="10800000">
            <a:off x="3483413" y="524499"/>
            <a:ext cx="2341884" cy="1537384"/>
            <a:chOff x="403854" y="4069066"/>
            <a:chExt cx="2341884" cy="15373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32D73D8B-93DB-4899-A45E-CF362201046D}"/>
                </a:ext>
              </a:extLst>
            </p:cNvPr>
            <p:cNvSpPr/>
            <p:nvPr userDrawn="1"/>
          </p:nvSpPr>
          <p:spPr>
            <a:xfrm>
              <a:off x="1244596" y="4069066"/>
              <a:ext cx="660400" cy="579120"/>
            </a:xfrm>
            <a:prstGeom prst="diamond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4BEC3B1E-9D89-403B-9C6D-708FFA1F4336}"/>
                </a:ext>
              </a:extLst>
            </p:cNvPr>
            <p:cNvGrpSpPr/>
            <p:nvPr userDrawn="1"/>
          </p:nvGrpSpPr>
          <p:grpSpPr>
            <a:xfrm>
              <a:off x="403854" y="4321208"/>
              <a:ext cx="2341884" cy="1285242"/>
              <a:chOff x="403854" y="4321208"/>
              <a:chExt cx="2341884" cy="1285242"/>
            </a:xfrm>
          </p:grpSpPr>
          <p:sp>
            <p:nvSpPr>
              <p:cNvPr id="39" name="Rechteck: Abgerundete Ecken 48">
                <a:extLst>
                  <a:ext uri="{FF2B5EF4-FFF2-40B4-BE49-F238E27FC236}">
                    <a16:creationId xmlns:a16="http://schemas.microsoft.com/office/drawing/2014/main" id="{15F302E6-115A-4614-AF0F-69D9B68E60F4}"/>
                  </a:ext>
                </a:extLst>
              </p:cNvPr>
              <p:cNvSpPr/>
              <p:nvPr userDrawn="1"/>
            </p:nvSpPr>
            <p:spPr>
              <a:xfrm>
                <a:off x="403854" y="4336472"/>
                <a:ext cx="2341884" cy="1269978"/>
              </a:xfrm>
              <a:prstGeom prst="roundRect">
                <a:avLst>
                  <a:gd name="adj" fmla="val 1026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40" name="Rechteck: Abgerundete Ecken 49">
                <a:extLst>
                  <a:ext uri="{FF2B5EF4-FFF2-40B4-BE49-F238E27FC236}">
                    <a16:creationId xmlns:a16="http://schemas.microsoft.com/office/drawing/2014/main" id="{49CF85C1-4D4B-4F29-AD03-F1E838ADA01A}"/>
                  </a:ext>
                </a:extLst>
              </p:cNvPr>
              <p:cNvSpPr/>
              <p:nvPr userDrawn="1"/>
            </p:nvSpPr>
            <p:spPr>
              <a:xfrm>
                <a:off x="403854" y="4321208"/>
                <a:ext cx="2341884" cy="1104232"/>
              </a:xfrm>
              <a:prstGeom prst="roundRect">
                <a:avLst>
                  <a:gd name="adj" fmla="val 10267"/>
                </a:avLst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</p:grpSp>
      </p:grpSp>
      <p:sp>
        <p:nvSpPr>
          <p:cNvPr id="46" name="Textplatzhalter 57">
            <a:extLst>
              <a:ext uri="{FF2B5EF4-FFF2-40B4-BE49-F238E27FC236}">
                <a16:creationId xmlns:a16="http://schemas.microsoft.com/office/drawing/2014/main" id="{8E99CBFD-DA61-4BA9-B878-69780A73D221}"/>
              </a:ext>
            </a:extLst>
          </p:cNvPr>
          <p:cNvSpPr txBox="1">
            <a:spLocks/>
          </p:cNvSpPr>
          <p:nvPr/>
        </p:nvSpPr>
        <p:spPr>
          <a:xfrm>
            <a:off x="3547383" y="745984"/>
            <a:ext cx="2198688" cy="9557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Image </a:t>
            </a:r>
            <a:r>
              <a:rPr lang="de-DE" sz="1600" b="1" dirty="0" err="1"/>
              <a:t>Captioning</a:t>
            </a:r>
            <a:endParaRPr lang="de-DE" sz="1600" b="1" dirty="0"/>
          </a:p>
        </p:txBody>
      </p:sp>
      <p:sp>
        <p:nvSpPr>
          <p:cNvPr id="49" name="Textplatzhalter 57">
            <a:extLst>
              <a:ext uri="{FF2B5EF4-FFF2-40B4-BE49-F238E27FC236}">
                <a16:creationId xmlns:a16="http://schemas.microsoft.com/office/drawing/2014/main" id="{FB4FB955-9A30-47E3-A2E2-C7B98D83AE26}"/>
              </a:ext>
            </a:extLst>
          </p:cNvPr>
          <p:cNvSpPr txBox="1">
            <a:spLocks/>
          </p:cNvSpPr>
          <p:nvPr/>
        </p:nvSpPr>
        <p:spPr>
          <a:xfrm>
            <a:off x="6999404" y="1111013"/>
            <a:ext cx="2198688" cy="545707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0" name="Textplatzhalter 57">
            <a:extLst>
              <a:ext uri="{FF2B5EF4-FFF2-40B4-BE49-F238E27FC236}">
                <a16:creationId xmlns:a16="http://schemas.microsoft.com/office/drawing/2014/main" id="{72E65E7B-A67C-42C9-9C3A-A5A84B7280F9}"/>
              </a:ext>
            </a:extLst>
          </p:cNvPr>
          <p:cNvSpPr txBox="1">
            <a:spLocks/>
          </p:cNvSpPr>
          <p:nvPr/>
        </p:nvSpPr>
        <p:spPr>
          <a:xfrm>
            <a:off x="532639" y="3953225"/>
            <a:ext cx="2198688" cy="875504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Visual Attention </a:t>
            </a:r>
            <a:r>
              <a:rPr lang="de-DE" sz="1600" dirty="0"/>
              <a:t>in</a:t>
            </a:r>
            <a:br>
              <a:rPr lang="de-DE" sz="1600" dirty="0"/>
            </a:br>
            <a:r>
              <a:rPr lang="de-DE" sz="1600" b="1" dirty="0"/>
              <a:t>Human </a:t>
            </a:r>
            <a:r>
              <a:rPr lang="de-DE" sz="1600" b="1" dirty="0" err="1"/>
              <a:t>Perception</a:t>
            </a:r>
            <a:endParaRPr lang="de-DE" sz="1600" b="1" dirty="0"/>
          </a:p>
        </p:txBody>
      </p:sp>
      <p:sp>
        <p:nvSpPr>
          <p:cNvPr id="55" name="Textplatzhalter 57">
            <a:extLst>
              <a:ext uri="{FF2B5EF4-FFF2-40B4-BE49-F238E27FC236}">
                <a16:creationId xmlns:a16="http://schemas.microsoft.com/office/drawing/2014/main" id="{DF47308D-5D3B-47C0-A2BF-C7439C11D856}"/>
              </a:ext>
            </a:extLst>
          </p:cNvPr>
          <p:cNvSpPr txBox="1">
            <a:spLocks/>
          </p:cNvSpPr>
          <p:nvPr/>
        </p:nvSpPr>
        <p:spPr>
          <a:xfrm>
            <a:off x="8763754" y="4265290"/>
            <a:ext cx="2198688" cy="563439"/>
          </a:xfrm>
          <a:prstGeom prst="rect">
            <a:avLst/>
          </a:prstGeom>
        </p:spPr>
        <p:txBody>
          <a:bodyPr rIns="36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de-DE" dirty="0"/>
            </a:br>
            <a:endParaRPr lang="de-DE" dirty="0"/>
          </a:p>
        </p:txBody>
      </p:sp>
      <p:sp>
        <p:nvSpPr>
          <p:cNvPr id="56" name="Textplatzhalter 68">
            <a:extLst>
              <a:ext uri="{FF2B5EF4-FFF2-40B4-BE49-F238E27FC236}">
                <a16:creationId xmlns:a16="http://schemas.microsoft.com/office/drawing/2014/main" id="{92F624F5-1685-45F3-A8FC-E434229AB49C}"/>
              </a:ext>
            </a:extLst>
          </p:cNvPr>
          <p:cNvSpPr txBox="1">
            <a:spLocks/>
          </p:cNvSpPr>
          <p:nvPr/>
        </p:nvSpPr>
        <p:spPr>
          <a:xfrm>
            <a:off x="1312412" y="2481514"/>
            <a:ext cx="660400" cy="6223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200" dirty="0"/>
            </a:br>
            <a:r>
              <a:rPr lang="de-DE" dirty="0"/>
              <a:t>1990s</a:t>
            </a:r>
          </a:p>
        </p:txBody>
      </p:sp>
      <p:sp>
        <p:nvSpPr>
          <p:cNvPr id="57" name="Textplatzhalter 68">
            <a:extLst>
              <a:ext uri="{FF2B5EF4-FFF2-40B4-BE49-F238E27FC236}">
                <a16:creationId xmlns:a16="http://schemas.microsoft.com/office/drawing/2014/main" id="{656F9A1F-13D6-45D3-AB21-1093115E4E7B}"/>
              </a:ext>
            </a:extLst>
          </p:cNvPr>
          <p:cNvSpPr txBox="1">
            <a:spLocks/>
          </p:cNvSpPr>
          <p:nvPr/>
        </p:nvSpPr>
        <p:spPr>
          <a:xfrm>
            <a:off x="4228212" y="2579477"/>
            <a:ext cx="822348" cy="42875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dirty="0"/>
            </a:br>
            <a:r>
              <a:rPr lang="de-DE" dirty="0"/>
              <a:t>2014</a:t>
            </a:r>
          </a:p>
        </p:txBody>
      </p:sp>
      <p:sp>
        <p:nvSpPr>
          <p:cNvPr id="58" name="Textplatzhalter 68">
            <a:extLst>
              <a:ext uri="{FF2B5EF4-FFF2-40B4-BE49-F238E27FC236}">
                <a16:creationId xmlns:a16="http://schemas.microsoft.com/office/drawing/2014/main" id="{4AB8E038-7EC1-4D18-896D-CB7EDC705A44}"/>
              </a:ext>
            </a:extLst>
          </p:cNvPr>
          <p:cNvSpPr txBox="1">
            <a:spLocks/>
          </p:cNvSpPr>
          <p:nvPr/>
        </p:nvSpPr>
        <p:spPr>
          <a:xfrm>
            <a:off x="6095839" y="2481515"/>
            <a:ext cx="660400" cy="6110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72000" r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/>
              <a:t>since</a:t>
            </a:r>
            <a:br>
              <a:rPr lang="de-DE" sz="1400" dirty="0"/>
            </a:br>
            <a:r>
              <a:rPr lang="de-DE" dirty="0"/>
              <a:t>2015</a:t>
            </a:r>
          </a:p>
        </p:txBody>
      </p:sp>
      <p:sp>
        <p:nvSpPr>
          <p:cNvPr id="63" name="Textplatzhalter 57">
            <a:extLst>
              <a:ext uri="{FF2B5EF4-FFF2-40B4-BE49-F238E27FC236}">
                <a16:creationId xmlns:a16="http://schemas.microsoft.com/office/drawing/2014/main" id="{93FE92B1-D332-4567-91C5-E45604793D14}"/>
              </a:ext>
            </a:extLst>
          </p:cNvPr>
          <p:cNvSpPr txBox="1">
            <a:spLocks/>
          </p:cNvSpPr>
          <p:nvPr/>
        </p:nvSpPr>
        <p:spPr>
          <a:xfrm>
            <a:off x="5293335" y="3949589"/>
            <a:ext cx="2198688" cy="8776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80000"/>
              </a:lnSpc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i="1" dirty="0"/>
              <a:t>Global Attention</a:t>
            </a:r>
            <a:r>
              <a:rPr lang="de-DE" sz="1600" dirty="0"/>
              <a:t> in</a:t>
            </a:r>
            <a:br>
              <a:rPr lang="de-DE" sz="1600" b="1" dirty="0"/>
            </a:br>
            <a:r>
              <a:rPr lang="de-DE" sz="1600" b="1" dirty="0"/>
              <a:t>Machine Translation</a:t>
            </a:r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56A338E3-7C2A-48F3-A52B-7B2C13A0B41C}"/>
              </a:ext>
            </a:extLst>
          </p:cNvPr>
          <p:cNvCxnSpPr>
            <a:cxnSpLocks/>
          </p:cNvCxnSpPr>
          <p:nvPr/>
        </p:nvCxnSpPr>
        <p:spPr>
          <a:xfrm>
            <a:off x="0" y="6244418"/>
            <a:ext cx="5100810" cy="0"/>
          </a:xfrm>
          <a:prstGeom prst="line">
            <a:avLst/>
          </a:prstGeom>
          <a:ln w="177800" cap="flat">
            <a:solidFill>
              <a:schemeClr val="accent3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EB205AEC-A684-407B-9487-F1BA6DEBE700}"/>
              </a:ext>
            </a:extLst>
          </p:cNvPr>
          <p:cNvGrpSpPr/>
          <p:nvPr/>
        </p:nvGrpSpPr>
        <p:grpSpPr>
          <a:xfrm flipV="1">
            <a:off x="740710" y="6037824"/>
            <a:ext cx="3458192" cy="411969"/>
            <a:chOff x="975360" y="3244213"/>
            <a:chExt cx="10180313" cy="1212765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9164FE84-A79D-4442-85BA-7782179EFB7E}"/>
                </a:ext>
              </a:extLst>
            </p:cNvPr>
            <p:cNvGrpSpPr/>
            <p:nvPr userDrawn="1"/>
          </p:nvGrpSpPr>
          <p:grpSpPr>
            <a:xfrm>
              <a:off x="975360" y="3249361"/>
              <a:ext cx="1198873" cy="1198876"/>
              <a:chOff x="975360" y="2700721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92DCC26A-5F66-4161-BB79-6233E6961315}"/>
                  </a:ext>
                </a:extLst>
              </p:cNvPr>
              <p:cNvSpPr/>
              <p:nvPr userDrawn="1"/>
            </p:nvSpPr>
            <p:spPr>
              <a:xfrm>
                <a:off x="975360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81" name="Kreis: Hohl 15">
                <a:extLst>
                  <a:ext uri="{FF2B5EF4-FFF2-40B4-BE49-F238E27FC236}">
                    <a16:creationId xmlns:a16="http://schemas.microsoft.com/office/drawing/2014/main" id="{44627026-369B-4EB8-BD3B-0DCCB5F30AF9}"/>
                  </a:ext>
                </a:extLst>
              </p:cNvPr>
              <p:cNvSpPr/>
              <p:nvPr userDrawn="1"/>
            </p:nvSpPr>
            <p:spPr>
              <a:xfrm>
                <a:off x="975360" y="2700721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AFCAF0D5-87CA-4F39-8B3C-50DF22095D4A}"/>
                </a:ext>
              </a:extLst>
            </p:cNvPr>
            <p:cNvGrpSpPr/>
            <p:nvPr userDrawn="1"/>
          </p:nvGrpSpPr>
          <p:grpSpPr>
            <a:xfrm>
              <a:off x="4739643" y="3249364"/>
              <a:ext cx="1198877" cy="1198874"/>
              <a:chOff x="4739643" y="2700724"/>
              <a:chExt cx="1198877" cy="119887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7A58C63D-D646-4E45-B824-BC4E9F0E730F}"/>
                  </a:ext>
                </a:extLst>
              </p:cNvPr>
              <p:cNvSpPr/>
              <p:nvPr userDrawn="1"/>
            </p:nvSpPr>
            <p:spPr>
              <a:xfrm>
                <a:off x="4739643" y="2700724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9" name="Kreis: Hohl 16">
                <a:extLst>
                  <a:ext uri="{FF2B5EF4-FFF2-40B4-BE49-F238E27FC236}">
                    <a16:creationId xmlns:a16="http://schemas.microsoft.com/office/drawing/2014/main" id="{702D3B70-89CB-4560-AC7F-C25D4BB3B2C7}"/>
                  </a:ext>
                </a:extLst>
              </p:cNvPr>
              <p:cNvSpPr/>
              <p:nvPr userDrawn="1"/>
            </p:nvSpPr>
            <p:spPr>
              <a:xfrm>
                <a:off x="4739646" y="2700724"/>
                <a:ext cx="1198874" cy="1198874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18053765-7A66-4632-A05B-4F28523561EC}"/>
                </a:ext>
              </a:extLst>
            </p:cNvPr>
            <p:cNvGrpSpPr/>
            <p:nvPr userDrawn="1"/>
          </p:nvGrpSpPr>
          <p:grpSpPr>
            <a:xfrm>
              <a:off x="6517646" y="3258102"/>
              <a:ext cx="1198873" cy="1198876"/>
              <a:chOff x="6517646" y="2709462"/>
              <a:chExt cx="1198873" cy="119887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6330AF3E-8438-420E-92D3-1C06904EE326}"/>
                  </a:ext>
                </a:extLst>
              </p:cNvPr>
              <p:cNvSpPr/>
              <p:nvPr userDrawn="1"/>
            </p:nvSpPr>
            <p:spPr>
              <a:xfrm>
                <a:off x="6517646" y="2709465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7" name="Kreis: Hohl 17">
                <a:extLst>
                  <a:ext uri="{FF2B5EF4-FFF2-40B4-BE49-F238E27FC236}">
                    <a16:creationId xmlns:a16="http://schemas.microsoft.com/office/drawing/2014/main" id="{67068BFA-F324-4C2C-960A-4C837BCC92A3}"/>
                  </a:ext>
                </a:extLst>
              </p:cNvPr>
              <p:cNvSpPr/>
              <p:nvPr userDrawn="1"/>
            </p:nvSpPr>
            <p:spPr>
              <a:xfrm>
                <a:off x="6517646" y="2709462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C0331FC-4FEE-4B93-A7C9-9DA0E7E1AF92}"/>
                </a:ext>
              </a:extLst>
            </p:cNvPr>
            <p:cNvGrpSpPr/>
            <p:nvPr userDrawn="1"/>
          </p:nvGrpSpPr>
          <p:grpSpPr>
            <a:xfrm>
              <a:off x="8216586" y="3244213"/>
              <a:ext cx="1198877" cy="1198877"/>
              <a:chOff x="8216586" y="2695573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BBFF21AB-62DF-4FD6-B863-F1B2A6907B90}"/>
                  </a:ext>
                </a:extLst>
              </p:cNvPr>
              <p:cNvSpPr/>
              <p:nvPr userDrawn="1"/>
            </p:nvSpPr>
            <p:spPr>
              <a:xfrm>
                <a:off x="8216588" y="2695577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5" name="Kreis: Hohl 18">
                <a:extLst>
                  <a:ext uri="{FF2B5EF4-FFF2-40B4-BE49-F238E27FC236}">
                    <a16:creationId xmlns:a16="http://schemas.microsoft.com/office/drawing/2014/main" id="{439C2EAA-E322-4229-9DA9-3D3FC80EB08A}"/>
                  </a:ext>
                </a:extLst>
              </p:cNvPr>
              <p:cNvSpPr/>
              <p:nvPr userDrawn="1"/>
            </p:nvSpPr>
            <p:spPr>
              <a:xfrm>
                <a:off x="8216586" y="2695573"/>
                <a:ext cx="1198877" cy="1198877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D5045C0F-3CA2-4CF6-8703-9FB061376D4B}"/>
                </a:ext>
              </a:extLst>
            </p:cNvPr>
            <p:cNvGrpSpPr/>
            <p:nvPr userDrawn="1"/>
          </p:nvGrpSpPr>
          <p:grpSpPr>
            <a:xfrm>
              <a:off x="9956796" y="3249358"/>
              <a:ext cx="1198877" cy="1198877"/>
              <a:chOff x="9956796" y="2700718"/>
              <a:chExt cx="1198877" cy="119887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13A6E4F3-47C8-47BC-8DEB-AB46D2C708C5}"/>
                  </a:ext>
                </a:extLst>
              </p:cNvPr>
              <p:cNvSpPr/>
              <p:nvPr userDrawn="1"/>
            </p:nvSpPr>
            <p:spPr>
              <a:xfrm>
                <a:off x="9956800" y="2700722"/>
                <a:ext cx="1198873" cy="11988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/>
              </a:p>
            </p:txBody>
          </p:sp>
          <p:sp>
            <p:nvSpPr>
              <p:cNvPr id="73" name="Kreis: Hohl 19">
                <a:extLst>
                  <a:ext uri="{FF2B5EF4-FFF2-40B4-BE49-F238E27FC236}">
                    <a16:creationId xmlns:a16="http://schemas.microsoft.com/office/drawing/2014/main" id="{AA07E30B-5668-4A47-96B7-F371DB79E716}"/>
                  </a:ext>
                </a:extLst>
              </p:cNvPr>
              <p:cNvSpPr/>
              <p:nvPr userDrawn="1"/>
            </p:nvSpPr>
            <p:spPr>
              <a:xfrm>
                <a:off x="9956796" y="2700718"/>
                <a:ext cx="1198873" cy="1198873"/>
              </a:xfrm>
              <a:prstGeom prst="donut">
                <a:avLst>
                  <a:gd name="adj" fmla="val 15363"/>
                </a:avLst>
              </a:prstGeom>
              <a:solidFill>
                <a:schemeClr val="bg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de-DE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6922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867</Words>
  <Application>Microsoft Office PowerPoint</Application>
  <PresentationFormat>Breitbild</PresentationFormat>
  <Paragraphs>169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</vt:lpstr>
      <vt:lpstr>Attention Please!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Please!</dc:title>
  <dc:creator>Patrick Michl</dc:creator>
  <cp:lastModifiedBy>Patrick Michl</cp:lastModifiedBy>
  <cp:revision>195</cp:revision>
  <dcterms:created xsi:type="dcterms:W3CDTF">2019-11-20T11:38:58Z</dcterms:created>
  <dcterms:modified xsi:type="dcterms:W3CDTF">2019-11-21T12:58:59Z</dcterms:modified>
</cp:coreProperties>
</file>